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1"/>
  </p:notesMasterIdLst>
  <p:sldIdLst>
    <p:sldId id="273" r:id="rId2"/>
    <p:sldId id="272" r:id="rId3"/>
    <p:sldId id="263" r:id="rId4"/>
    <p:sldId id="262" r:id="rId5"/>
    <p:sldId id="271" r:id="rId6"/>
    <p:sldId id="270" r:id="rId7"/>
    <p:sldId id="269" r:id="rId8"/>
    <p:sldId id="265" r:id="rId9"/>
    <p:sldId id="264" r:id="rId10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1D7786"/>
    <a:srgbClr val="05790B"/>
    <a:srgbClr val="003300"/>
    <a:srgbClr val="92C15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0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72E2A-C7DE-4A00-923C-2D21EF59E0A9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15E28-1CA2-4C22-9382-C8BAA348E6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34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15E28-1CA2-4C22-9382-C8BAA348E69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63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0213" y="1222375"/>
            <a:ext cx="5864225" cy="32988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5E28-1CA2-4C22-9382-C8BAA348E69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42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1B07-48A7-49DB-877D-7745C8C710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7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18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93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1B07-48A7-49DB-877D-7745C8C710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53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1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4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8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1ADFE-0BFB-4DD0-BD18-CFB28FEF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35" y="506411"/>
            <a:ext cx="7886700" cy="2949576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Progetto Erasmus Plus </a:t>
            </a:r>
            <a:br>
              <a:rPr lang="it-IT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</a:br>
            <a:r>
              <a:rPr lang="it-IT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2020/2023</a:t>
            </a:r>
            <a:endParaRPr lang="it-IT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AE08-4FFF-4E36-A63C-D45CB622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250" y="3697171"/>
            <a:ext cx="10845269" cy="2949576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ctr" defTabSz="914400">
              <a:spcBef>
                <a:spcPts val="2000"/>
              </a:spcBef>
              <a:buClr>
                <a:srgbClr val="FF7F01"/>
              </a:buClr>
              <a:buSzPct val="90000"/>
              <a:buNone/>
              <a:defRPr/>
            </a:pPr>
            <a:r>
              <a:rPr lang="it-IT" sz="2800" b="1" i="0" u="none" strike="noStrike" baseline="0" dirty="0">
                <a:latin typeface="Arial" panose="020B0604020202020204" pitchFamily="34" charset="0"/>
              </a:rPr>
              <a:t>KA229 Partenariati strategici per gli Scambi tra Scuole</a:t>
            </a:r>
          </a:p>
          <a:p>
            <a:pPr marL="0" indent="0" algn="ctr" defTabSz="914400">
              <a:spcBef>
                <a:spcPts val="2000"/>
              </a:spcBef>
              <a:buClr>
                <a:srgbClr val="FF7F01"/>
              </a:buClr>
              <a:buSzPct val="90000"/>
              <a:buNone/>
              <a:defRPr/>
            </a:pP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Titolo : </a:t>
            </a:r>
          </a:p>
          <a:p>
            <a:pPr marL="0" indent="0" algn="ctr" defTabSz="914400">
              <a:spcBef>
                <a:spcPts val="2000"/>
              </a:spcBef>
              <a:buClr>
                <a:srgbClr val="FF7F01"/>
              </a:buClr>
              <a:buSzPct val="90000"/>
              <a:buNone/>
              <a:defRPr/>
            </a:pPr>
            <a:r>
              <a:rPr lang="it-IT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OING </a:t>
            </a:r>
            <a:r>
              <a:rPr lang="it-IT" sz="3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it-IT" sz="5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REAT, </a:t>
            </a:r>
            <a:r>
              <a:rPr lang="it-IT" sz="5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ENIUS,</a:t>
            </a:r>
          </a:p>
          <a:p>
            <a:pPr marL="0" indent="0" algn="ctr" defTabSz="914400">
              <a:spcBef>
                <a:spcPts val="2000"/>
              </a:spcBef>
              <a:buClr>
                <a:srgbClr val="FF7F01"/>
              </a:buClr>
              <a:buSzPct val="90000"/>
              <a:buNone/>
              <a:defRPr/>
            </a:pPr>
            <a:r>
              <a:rPr lang="it-IT" sz="5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REEN </a:t>
            </a:r>
            <a:r>
              <a:rPr lang="it-IT" sz="5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ENERATION</a:t>
            </a:r>
            <a:endParaRPr lang="it-IT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9541" y="0"/>
            <a:ext cx="24474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 descr="Trasparenza e legalità. Protocollo d'intesa Erasmus +: lunedì la firma -  Normann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7" y="269950"/>
            <a:ext cx="2004747" cy="11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1773381"/>
            <a:ext cx="1994181" cy="1121727"/>
          </a:xfrm>
          <a:prstGeom prst="rect">
            <a:avLst/>
          </a:prstGeom>
        </p:spPr>
      </p:pic>
      <p:pic>
        <p:nvPicPr>
          <p:cNvPr id="1028" name="Picture 4" descr="Presentazione | Biblioteca Scolastica del Liceo Classico-Adri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8"/>
          <a:stretch/>
        </p:blipFill>
        <p:spPr bwMode="auto">
          <a:xfrm>
            <a:off x="877273" y="3286008"/>
            <a:ext cx="1264868" cy="12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7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78541C-E891-4675-B573-979F36CB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79" y="545150"/>
            <a:ext cx="8917926" cy="1143000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  <a:cs typeface="Times New Roman" panose="02020603050405020304" pitchFamily="18" charset="0"/>
              </a:rPr>
              <a:t>TEMA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FC94BA-B372-487A-B82D-35B76C8C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258" y="1430594"/>
            <a:ext cx="9834232" cy="50812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None/>
              <a:defRPr/>
            </a:pPr>
            <a:r>
              <a:rPr lang="it-IT" sz="30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La distruzione dell’ambiente causata dagli esseri umani è un problema globale ed è quindi estremamente importante</a:t>
            </a: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it-IT" sz="3000" dirty="0">
              <a:solidFill>
                <a:schemeClr val="tx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None/>
              <a:defRPr/>
            </a:pPr>
            <a:r>
              <a:rPr lang="it-IT" sz="30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sensibilizzare i giovani su questa tematica ed insegnare loro a prendersi cura dell’ambiente e ad imparare in cosa consista la sostenibilità.</a:t>
            </a:r>
          </a:p>
          <a:p>
            <a:pPr marL="0" indent="0" defTabSz="914400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Clr>
                <a:srgbClr val="FF7F01"/>
              </a:buClr>
              <a:buSzPct val="90000"/>
              <a:buNone/>
              <a:defRPr/>
            </a:pPr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EFA5B30-DD81-4F4C-9CE8-F4F3072F3A0E}"/>
              </a:ext>
            </a:extLst>
          </p:cNvPr>
          <p:cNvSpPr/>
          <p:nvPr/>
        </p:nvSpPr>
        <p:spPr>
          <a:xfrm>
            <a:off x="5560142" y="2955924"/>
            <a:ext cx="83082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8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3092" y="2513647"/>
            <a:ext cx="5904230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it-IT" sz="32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Lettonia ( Paese coordinatore)</a:t>
            </a:r>
          </a:p>
          <a:p>
            <a:pPr>
              <a:buClr>
                <a:srgbClr val="FF0000"/>
              </a:buClr>
            </a:pPr>
            <a:r>
              <a:rPr lang="it-IT" sz="32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Francia (isola di Réunion)</a:t>
            </a:r>
          </a:p>
          <a:p>
            <a:pPr>
              <a:buClr>
                <a:srgbClr val="FF0000"/>
              </a:buClr>
            </a:pPr>
            <a:r>
              <a:rPr lang="it-IT" sz="32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Grecia</a:t>
            </a:r>
          </a:p>
          <a:p>
            <a:pPr>
              <a:buClr>
                <a:srgbClr val="FF0000"/>
              </a:buClr>
            </a:pPr>
            <a:r>
              <a:rPr lang="it-IT" sz="32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Cipro</a:t>
            </a:r>
          </a:p>
          <a:p>
            <a:pPr>
              <a:buClr>
                <a:srgbClr val="FF0000"/>
              </a:buClr>
            </a:pPr>
            <a:r>
              <a:rPr lang="it-IT" sz="32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Spagna</a:t>
            </a:r>
          </a:p>
          <a:p>
            <a:pPr>
              <a:buClr>
                <a:srgbClr val="FF0000"/>
              </a:buClr>
            </a:pPr>
            <a:r>
              <a:rPr lang="it-IT" sz="32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Italia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CCC1979-9A94-4E5D-8E47-59A41093A822}"/>
              </a:ext>
            </a:extLst>
          </p:cNvPr>
          <p:cNvSpPr txBox="1">
            <a:spLocks/>
          </p:cNvSpPr>
          <p:nvPr/>
        </p:nvSpPr>
        <p:spPr>
          <a:xfrm>
            <a:off x="2303463" y="1411480"/>
            <a:ext cx="7583488" cy="847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buClr>
                <a:srgbClr val="FF7F01"/>
              </a:buClr>
              <a:buSzPct val="90000"/>
            </a:pPr>
            <a:r>
              <a:rPr lang="it-IT" sz="5400" b="1" dirty="0">
                <a:solidFill>
                  <a:srgbClr val="006600"/>
                </a:solidFill>
                <a:latin typeface="Modern Love" panose="04090805081005020601" pitchFamily="82" charset="0"/>
                <a:cs typeface="Times New Roman" panose="02020603050405020304" pitchFamily="18" charset="0"/>
              </a:rPr>
              <a:t>QUALI SONO I PAESI PARTNER ?</a:t>
            </a:r>
          </a:p>
        </p:txBody>
      </p:sp>
    </p:spTree>
    <p:extLst>
      <p:ext uri="{BB962C8B-B14F-4D97-AF65-F5344CB8AC3E}">
        <p14:creationId xmlns:p14="http://schemas.microsoft.com/office/powerpoint/2010/main" val="326671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4256" y="626012"/>
            <a:ext cx="7583488" cy="847990"/>
          </a:xfrm>
        </p:spPr>
        <p:txBody>
          <a:bodyPr>
            <a:noAutofit/>
          </a:bodyPr>
          <a:lstStyle/>
          <a:p>
            <a:pPr algn="ctr">
              <a:spcBef>
                <a:spcPts val="2000"/>
              </a:spcBef>
              <a:buClr>
                <a:srgbClr val="FF7F01"/>
              </a:buClr>
              <a:buSzPct val="90000"/>
            </a:pPr>
            <a:r>
              <a:rPr lang="it-IT" sz="5400" b="1" dirty="0">
                <a:solidFill>
                  <a:srgbClr val="006600"/>
                </a:solidFill>
                <a:latin typeface="Modern Love" panose="04090805081005020601" pitchFamily="82" charset="0"/>
                <a:cs typeface="Times New Roman" panose="02020603050405020304" pitchFamily="18" charset="0"/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1620" y="1565806"/>
            <a:ext cx="8306782" cy="50195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9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Il suddetto progetto avrà i seguenti obiettivi: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it-IT" sz="9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Indagare la situazione della salvaguardia ambientale in ogni paese partner relativamente ad alcuni temi quali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it-IT" sz="9600" dirty="0">
              <a:solidFill>
                <a:schemeClr val="tx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ct val="80000"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Risparmio idrico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ct val="80000"/>
              <a:buNone/>
              <a:tabLst/>
              <a:defRPr/>
            </a:pPr>
            <a:r>
              <a:rPr lang="it-IT" sz="9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Smaltimento dei rifiuti</a:t>
            </a:r>
            <a:r>
              <a:rPr lang="it-IT" sz="9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ct val="80000"/>
              <a:buNone/>
              <a:tabLst/>
              <a:defRPr/>
            </a:pPr>
            <a:r>
              <a:rPr lang="it-IT" sz="9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Risparmio energetico                     Utilizzo di prodotti ecologici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ct val="80000"/>
              <a:buNone/>
              <a:tabLst/>
              <a:defRPr/>
            </a:pPr>
            <a:r>
              <a:rPr lang="it-IT" sz="9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Raccolta differenziata        </a:t>
            </a:r>
            <a:endParaRPr kumimoji="0" lang="it-IT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anose="010A050205030603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ct val="80000"/>
              <a:buNone/>
              <a:tabLst/>
              <a:defRPr/>
            </a:pPr>
            <a:r>
              <a:rPr lang="it-IT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ct val="80000"/>
              <a:buNone/>
              <a:tabLst/>
              <a:defRPr/>
            </a:pPr>
            <a:endParaRPr lang="it-IT" sz="9600" dirty="0">
              <a:latin typeface="Sylfaen" panose="010A050205030603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</a:pPr>
            <a:r>
              <a:rPr lang="it-IT" sz="9600" dirty="0"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C0724BD-80B5-4DCB-9E34-40DFEF0B545B}"/>
              </a:ext>
            </a:extLst>
          </p:cNvPr>
          <p:cNvSpPr/>
          <p:nvPr/>
        </p:nvSpPr>
        <p:spPr>
          <a:xfrm>
            <a:off x="3213712" y="3372709"/>
            <a:ext cx="484632" cy="1253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7598C271-E10B-43BB-B6AA-C21443F2F2BE}"/>
              </a:ext>
            </a:extLst>
          </p:cNvPr>
          <p:cNvSpPr/>
          <p:nvPr/>
        </p:nvSpPr>
        <p:spPr>
          <a:xfrm>
            <a:off x="4848102" y="3374705"/>
            <a:ext cx="484632" cy="2146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9560559E-BCF1-4B15-A0F6-A8A9A503EB42}"/>
              </a:ext>
            </a:extLst>
          </p:cNvPr>
          <p:cNvSpPr/>
          <p:nvPr/>
        </p:nvSpPr>
        <p:spPr>
          <a:xfrm>
            <a:off x="7417736" y="3062822"/>
            <a:ext cx="484632" cy="1293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893C48D2-CD67-43FF-AD06-29CD1FD3EFC7}"/>
              </a:ext>
            </a:extLst>
          </p:cNvPr>
          <p:cNvSpPr/>
          <p:nvPr/>
        </p:nvSpPr>
        <p:spPr>
          <a:xfrm>
            <a:off x="8878529" y="396731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8A5982C-E361-4F68-BADA-50231FB0E56B}"/>
              </a:ext>
            </a:extLst>
          </p:cNvPr>
          <p:cNvSpPr/>
          <p:nvPr/>
        </p:nvSpPr>
        <p:spPr>
          <a:xfrm>
            <a:off x="6025662" y="2904596"/>
            <a:ext cx="454972" cy="847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A58784BE-497C-474F-9F9A-348DD8F2AD9F}"/>
              </a:ext>
            </a:extLst>
          </p:cNvPr>
          <p:cNvSpPr/>
          <p:nvPr/>
        </p:nvSpPr>
        <p:spPr>
          <a:xfrm>
            <a:off x="9242580" y="3074681"/>
            <a:ext cx="484633" cy="1796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55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59C35-AD52-4E33-92E4-93506A11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0" y="557849"/>
            <a:ext cx="7406640" cy="1356360"/>
          </a:xfrm>
        </p:spPr>
        <p:txBody>
          <a:bodyPr/>
          <a:lstStyle/>
          <a:p>
            <a:pPr algn="ctr"/>
            <a:r>
              <a:rPr lang="it-IT" sz="5400" b="1" dirty="0">
                <a:solidFill>
                  <a:srgbClr val="006600"/>
                </a:solidFill>
                <a:latin typeface="Modern Love" panose="04090805081005020601" pitchFamily="82" charset="0"/>
                <a:cs typeface="Times New Roman" panose="02020603050405020304" pitchFamily="18" charset="0"/>
              </a:rPr>
              <a:t>OBIETTIVI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95B1A3-59A1-41E1-8DE2-E4ED7CAD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796416"/>
          </a:xfrm>
        </p:spPr>
        <p:txBody>
          <a:bodyPr>
            <a:normAutofit/>
          </a:bodyPr>
          <a:lstStyle/>
          <a:p>
            <a:pPr algn="just" defTabSz="91440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FF0000"/>
              </a:buClr>
              <a:buSzPct val="90000"/>
              <a:defRPr/>
            </a:pPr>
            <a:r>
              <a:rPr lang="it-IT" sz="2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Ampliare le conoscenze degli studenti relativamente alle modalità di salvaguardia dell’ambiente attraverso il confronto con i paesi partner</a:t>
            </a:r>
          </a:p>
          <a:p>
            <a:pPr algn="just" defTabSz="91440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FF0000"/>
              </a:buClr>
              <a:buSzPct val="90000"/>
              <a:defRPr/>
            </a:pPr>
            <a:r>
              <a:rPr lang="it-IT" sz="26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Creare e coinvolgere gli studenti in attività educative per insegnare il rispetto e la salvaguardia dell’ambiente a scuola </a:t>
            </a:r>
            <a:r>
              <a:rPr lang="it-IT" sz="2600" dirty="0"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it-IT" sz="2600" b="1" u="sng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green workshops, green games per promuovere un Lifestyle green, visite a fattorie didattiche, green </a:t>
            </a:r>
            <a:r>
              <a:rPr lang="it-IT" sz="2600" b="1" u="sng" dirty="0" err="1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diet</a:t>
            </a:r>
            <a:r>
              <a:rPr lang="it-IT" sz="2600" b="1" u="sng" dirty="0">
                <a:solidFill>
                  <a:schemeClr val="accent2">
                    <a:lumMod val="50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workshops</a:t>
            </a:r>
            <a:r>
              <a:rPr lang="it-IT" sz="2600" dirty="0"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it-IT" sz="26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just" defTabSz="91440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FF7F01"/>
              </a:buClr>
              <a:buSzPct val="90000"/>
              <a:buFont typeface="Symbol" panose="05050102010706020507" pitchFamily="18" charset="2"/>
              <a:buChar char=""/>
              <a:defRPr/>
            </a:pPr>
            <a:endParaRPr lang="it-IT" sz="2000" dirty="0">
              <a:solidFill>
                <a:srgbClr val="103154">
                  <a:lumMod val="90000"/>
                  <a:lumOff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FF7F01"/>
              </a:buClr>
              <a:buSzPct val="90000"/>
              <a:buFont typeface="Symbol" panose="05050102010706020507" pitchFamily="18" charset="2"/>
              <a:buChar char=""/>
              <a:defRPr/>
            </a:pPr>
            <a:endParaRPr lang="it-IT" sz="2000" dirty="0">
              <a:solidFill>
                <a:srgbClr val="103154">
                  <a:lumMod val="90000"/>
                  <a:lumOff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FF7F01"/>
              </a:buClr>
              <a:buSzPct val="90000"/>
              <a:buFont typeface="Symbol" panose="05050102010706020507" pitchFamily="18" charset="2"/>
              <a:buChar char=""/>
              <a:defRPr/>
            </a:pPr>
            <a:endParaRPr lang="it-IT" sz="2000" dirty="0">
              <a:solidFill>
                <a:srgbClr val="103154">
                  <a:lumMod val="90000"/>
                  <a:lumOff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D38FD-6C25-410D-9AD7-1C99290A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955" y="751840"/>
            <a:ext cx="6347713" cy="1320800"/>
          </a:xfrm>
        </p:spPr>
        <p:txBody>
          <a:bodyPr/>
          <a:lstStyle/>
          <a:p>
            <a:pPr algn="ctr"/>
            <a:r>
              <a:rPr lang="it-IT" sz="5400" b="1" dirty="0">
                <a:solidFill>
                  <a:srgbClr val="006600"/>
                </a:solidFill>
                <a:latin typeface="Modern Love" panose="04090805081005020601" pitchFamily="82" charset="0"/>
                <a:cs typeface="Times New Roman" panose="02020603050405020304" pitchFamily="18" charset="0"/>
              </a:rPr>
              <a:t>OBIETTIVI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AD65F-2785-460B-8C32-C807CE55A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1575891"/>
            <a:ext cx="8715374" cy="370621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Disseminare a scuola, nel sito della scuola, nella stampa locale i materiali preparati e presentati dalle diverse scuole durante i meeting in Italia e all’estero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Redigere un e-book “</a:t>
            </a:r>
            <a:r>
              <a:rPr lang="it-IT" sz="2800" b="1" dirty="0" err="1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Going</a:t>
            </a:r>
            <a:r>
              <a:rPr lang="it-IT" sz="28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for Great, Genius, Green Generation or 5G</a:t>
            </a:r>
            <a:r>
              <a:rPr lang="it-IT" sz="2800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“in cui saranno raccolte tutte le attività create dagli studenti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14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0992" y="2787718"/>
            <a:ext cx="9949843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it-IT" sz="2800" u="sng" dirty="0">
                <a:solidFill>
                  <a:srgbClr val="006600"/>
                </a:solidFill>
                <a:latin typeface="Sylfaen" panose="010A0502050306030303" pitchFamily="18" charset="0"/>
              </a:rPr>
              <a:t>Destinatari</a:t>
            </a:r>
            <a:r>
              <a:rPr lang="it-IT" sz="2800" dirty="0">
                <a:latin typeface="Sylfaen" panose="010A0502050306030303" pitchFamily="18" charset="0"/>
              </a:rPr>
              <a:t>: </a:t>
            </a:r>
            <a:r>
              <a:rPr lang="it-IT" sz="2800" dirty="0">
                <a:solidFill>
                  <a:schemeClr val="tx1"/>
                </a:solidFill>
                <a:latin typeface="Sylfaen" panose="010A0502050306030303" pitchFamily="18" charset="0"/>
              </a:rPr>
              <a:t>alunni delle classi </a:t>
            </a:r>
            <a:r>
              <a:rPr lang="it-IT" sz="2800" b="1" dirty="0">
                <a:solidFill>
                  <a:schemeClr val="tx1"/>
                </a:solidFill>
                <a:latin typeface="Sylfaen" panose="010A0502050306030303" pitchFamily="18" charset="0"/>
              </a:rPr>
              <a:t>SECONDE</a:t>
            </a:r>
            <a:r>
              <a:rPr lang="it-IT" sz="2800" dirty="0">
                <a:solidFill>
                  <a:schemeClr val="tx1"/>
                </a:solidFill>
                <a:latin typeface="Sylfaen" panose="010A0502050306030303" pitchFamily="18" charset="0"/>
              </a:rPr>
              <a:t> dei vari indirizzi</a:t>
            </a:r>
          </a:p>
          <a:p>
            <a:pPr marL="0" indent="0">
              <a:buClr>
                <a:srgbClr val="FF0000"/>
              </a:buClr>
              <a:buNone/>
            </a:pPr>
            <a:endParaRPr lang="it-IT" sz="2800" dirty="0">
              <a:latin typeface="Sylfaen" panose="010A0502050306030303" pitchFamily="18" charset="0"/>
            </a:endParaRPr>
          </a:p>
          <a:p>
            <a:pPr>
              <a:buClr>
                <a:srgbClr val="FF0000"/>
              </a:buClr>
            </a:pPr>
            <a:r>
              <a:rPr lang="it-IT" sz="2800" u="sng" dirty="0">
                <a:solidFill>
                  <a:srgbClr val="006600"/>
                </a:solidFill>
                <a:latin typeface="Sylfaen" panose="010A0502050306030303" pitchFamily="18" charset="0"/>
              </a:rPr>
              <a:t>Modalità di lavoro</a:t>
            </a:r>
            <a:r>
              <a:rPr lang="it-IT" sz="2800" dirty="0">
                <a:latin typeface="Sylfaen" panose="010A0502050306030303" pitchFamily="18" charset="0"/>
              </a:rPr>
              <a:t>: </a:t>
            </a:r>
            <a:r>
              <a:rPr lang="it-IT" sz="2800" dirty="0">
                <a:solidFill>
                  <a:schemeClr val="tx1"/>
                </a:solidFill>
                <a:latin typeface="Sylfaen" panose="010A0502050306030303" pitchFamily="18" charset="0"/>
              </a:rPr>
              <a:t>Laboratori pomeridiani online/in presenza, attività nelle classi dei docenti interessati a collaborare al progetto, videoconferenze, attività online e MOBILITÀ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3139E77-D938-42C8-87D6-8D0EFD50605D}"/>
              </a:ext>
            </a:extLst>
          </p:cNvPr>
          <p:cNvSpPr txBox="1">
            <a:spLocks/>
          </p:cNvSpPr>
          <p:nvPr/>
        </p:nvSpPr>
        <p:spPr>
          <a:xfrm>
            <a:off x="2211522" y="1523238"/>
            <a:ext cx="7583488" cy="9042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buClr>
                <a:srgbClr val="FF7F01"/>
              </a:buClr>
              <a:buSzPct val="90000"/>
            </a:pPr>
            <a:r>
              <a:rPr lang="it-IT" sz="5400" b="1" dirty="0">
                <a:solidFill>
                  <a:srgbClr val="006600"/>
                </a:solidFill>
                <a:latin typeface="Modern Love" panose="04090805081005020601" pitchFamily="82" charset="0"/>
                <a:cs typeface="Times New Roman" panose="02020603050405020304" pitchFamily="18" charset="0"/>
              </a:rPr>
              <a:t>DESTINATARI E MODALITÀ DI LAVORO</a:t>
            </a:r>
          </a:p>
        </p:txBody>
      </p:sp>
    </p:spTree>
    <p:extLst>
      <p:ext uri="{BB962C8B-B14F-4D97-AF65-F5344CB8AC3E}">
        <p14:creationId xmlns:p14="http://schemas.microsoft.com/office/powerpoint/2010/main" val="362252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31285" y="2232295"/>
            <a:ext cx="43294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TOTALE MOBILITA’</a:t>
            </a:r>
          </a:p>
          <a:p>
            <a:pPr>
              <a:buClr>
                <a:srgbClr val="FF0000"/>
              </a:buClr>
            </a:pPr>
            <a:r>
              <a:rPr lang="it-IT" sz="3200" dirty="0">
                <a:latin typeface="Sylfaen" panose="010A0502050306030303" pitchFamily="18" charset="0"/>
              </a:rPr>
              <a:t> </a:t>
            </a:r>
            <a:r>
              <a:rPr lang="it-IT" sz="3200" dirty="0">
                <a:solidFill>
                  <a:schemeClr val="tx1"/>
                </a:solidFill>
                <a:latin typeface="Sylfaen" panose="010A0502050306030303" pitchFamily="18" charset="0"/>
              </a:rPr>
              <a:t>10 docenti</a:t>
            </a:r>
          </a:p>
          <a:p>
            <a:pPr>
              <a:buClr>
                <a:srgbClr val="FF0000"/>
              </a:buClr>
            </a:pPr>
            <a:r>
              <a:rPr lang="it-IT" sz="3200">
                <a:solidFill>
                  <a:schemeClr val="tx1"/>
                </a:solidFill>
                <a:latin typeface="Sylfaen" panose="010A0502050306030303" pitchFamily="18" charset="0"/>
              </a:rPr>
              <a:t> 14/16 </a:t>
            </a:r>
            <a:r>
              <a:rPr lang="it-IT" sz="3200" dirty="0">
                <a:solidFill>
                  <a:schemeClr val="tx1"/>
                </a:solidFill>
                <a:latin typeface="Sylfaen" panose="010A0502050306030303" pitchFamily="18" charset="0"/>
              </a:rPr>
              <a:t>studenti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7F5B42D-744E-49B2-8A31-945F4DC8648F}"/>
              </a:ext>
            </a:extLst>
          </p:cNvPr>
          <p:cNvSpPr txBox="1">
            <a:spLocks/>
          </p:cNvSpPr>
          <p:nvPr/>
        </p:nvSpPr>
        <p:spPr>
          <a:xfrm>
            <a:off x="2304256" y="1104313"/>
            <a:ext cx="7583488" cy="9042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buClr>
                <a:srgbClr val="FF7F01"/>
              </a:buClr>
              <a:buSzPct val="90000"/>
            </a:pPr>
            <a:r>
              <a:rPr lang="it-IT" sz="5400" b="1" dirty="0">
                <a:solidFill>
                  <a:srgbClr val="006600"/>
                </a:solidFill>
                <a:latin typeface="Modern Love" panose="04090805081005020601" pitchFamily="82" charset="0"/>
                <a:cs typeface="Times New Roman" panose="02020603050405020304" pitchFamily="18" charset="0"/>
              </a:rPr>
              <a:t>QUANTE MOBILITÀ ?</a:t>
            </a:r>
          </a:p>
        </p:txBody>
      </p:sp>
    </p:spTree>
    <p:extLst>
      <p:ext uri="{BB962C8B-B14F-4D97-AF65-F5344CB8AC3E}">
        <p14:creationId xmlns:p14="http://schemas.microsoft.com/office/powerpoint/2010/main" val="28464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1833" y="535353"/>
            <a:ext cx="7583488" cy="904261"/>
          </a:xfrm>
        </p:spPr>
        <p:txBody>
          <a:bodyPr>
            <a:noAutofit/>
          </a:bodyPr>
          <a:lstStyle/>
          <a:p>
            <a:pPr algn="ctr">
              <a:buClr>
                <a:srgbClr val="FF7F01"/>
              </a:buClr>
              <a:buSzPct val="90000"/>
            </a:pPr>
            <a:r>
              <a:rPr lang="it-IT" sz="5400" b="1" dirty="0">
                <a:solidFill>
                  <a:srgbClr val="006600"/>
                </a:solidFill>
                <a:latin typeface="Modern Love" panose="04090805081005020601" pitchFamily="82" charset="0"/>
                <a:cs typeface="Times New Roman" panose="02020603050405020304" pitchFamily="18" charset="0"/>
              </a:rPr>
              <a:t>DOVE E QUANDO SI SVOLGERANNO I MEETINGS?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3987" y="2964426"/>
            <a:ext cx="6077326" cy="336489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Clr>
                <a:srgbClr val="FF0000"/>
              </a:buClr>
              <a:buNone/>
            </a:pPr>
            <a:r>
              <a:rPr lang="it-IT" sz="9600" b="1" dirty="0">
                <a:solidFill>
                  <a:srgbClr val="05790B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ANNO SCOLASTICO 2021-2022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96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Cipro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96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Grecia </a:t>
            </a:r>
            <a:endParaRPr lang="it-IT" sz="9600" dirty="0">
              <a:solidFill>
                <a:schemeClr val="tx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96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Réunion</a:t>
            </a:r>
            <a:endParaRPr lang="it-IT" sz="9600" dirty="0">
              <a:solidFill>
                <a:schemeClr val="tx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it-IT" sz="9600" b="1" dirty="0">
                <a:solidFill>
                  <a:srgbClr val="05790B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ANNO SCOLASTICO 2022-2023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96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Spagna </a:t>
            </a:r>
            <a:endParaRPr lang="it-IT" sz="9600" dirty="0">
              <a:solidFill>
                <a:schemeClr val="tx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96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Italia </a:t>
            </a:r>
            <a:endParaRPr lang="it-IT" sz="9600" dirty="0">
              <a:solidFill>
                <a:schemeClr val="tx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9600" b="1" dirty="0">
                <a:solidFill>
                  <a:schemeClr val="tx1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Lettonia  </a:t>
            </a:r>
            <a:endParaRPr lang="it-IT" sz="9600" dirty="0">
              <a:solidFill>
                <a:schemeClr val="tx1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06455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595</TotalTime>
  <Words>314</Words>
  <Application>Microsoft Office PowerPoint</Application>
  <PresentationFormat>Widescreen</PresentationFormat>
  <Paragraphs>54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Arial</vt:lpstr>
      <vt:lpstr>Calibri</vt:lpstr>
      <vt:lpstr>Modern Love</vt:lpstr>
      <vt:lpstr>Sylfaen</vt:lpstr>
      <vt:lpstr>Symbol</vt:lpstr>
      <vt:lpstr>Times New Roman</vt:lpstr>
      <vt:lpstr>Trebuchet MS</vt:lpstr>
      <vt:lpstr>Verdana</vt:lpstr>
      <vt:lpstr>Wingdings</vt:lpstr>
      <vt:lpstr>Wingdings 3</vt:lpstr>
      <vt:lpstr>Sfaccettatura</vt:lpstr>
      <vt:lpstr>Progetto Erasmus Plus  2020/2023</vt:lpstr>
      <vt:lpstr>TEMA DEL PROGETTO</vt:lpstr>
      <vt:lpstr>Presentazione standard di PowerPoint</vt:lpstr>
      <vt:lpstr>OBIETTIVI</vt:lpstr>
      <vt:lpstr>OBIETTIVI  </vt:lpstr>
      <vt:lpstr>OBIETTIVI  </vt:lpstr>
      <vt:lpstr>Presentazione standard di PowerPoint</vt:lpstr>
      <vt:lpstr>Presentazione standard di PowerPoint</vt:lpstr>
      <vt:lpstr>DOVE E QUANDO SI SVOLGERANNO I MEETINGS?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Progetti Erasmus Plus 2016-18</dc:title>
  <dc:creator>Carlo Gasparetto</dc:creator>
  <cp:lastModifiedBy>PAOLA PELLEGRINELLI</cp:lastModifiedBy>
  <cp:revision>91</cp:revision>
  <cp:lastPrinted>2018-12-07T11:26:57Z</cp:lastPrinted>
  <dcterms:created xsi:type="dcterms:W3CDTF">2016-09-13T13:34:27Z</dcterms:created>
  <dcterms:modified xsi:type="dcterms:W3CDTF">2021-04-13T20:50:43Z</dcterms:modified>
</cp:coreProperties>
</file>