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43" autoAdjust="0"/>
  </p:normalViewPr>
  <p:slideViewPr>
    <p:cSldViewPr snapToGrid="0">
      <p:cViewPr varScale="1">
        <p:scale>
          <a:sx n="70" d="100"/>
          <a:sy n="70" d="100"/>
        </p:scale>
        <p:origin x="13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338F-53C4-43D5-A25D-AC95D1DD90D2}" type="datetimeFigureOut">
              <a:rPr lang="it-IT" smtClean="0"/>
              <a:t>26/05/2019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3BA-4A47-4092-9F8E-72A96D3CE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65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338F-53C4-43D5-A25D-AC95D1DD90D2}" type="datetimeFigureOut">
              <a:rPr lang="it-IT" smtClean="0"/>
              <a:t>26/05/2019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3BA-4A47-4092-9F8E-72A96D3CE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20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338F-53C4-43D5-A25D-AC95D1DD90D2}" type="datetimeFigureOut">
              <a:rPr lang="it-IT" smtClean="0"/>
              <a:t>26/05/2019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3BA-4A47-4092-9F8E-72A96D3CE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43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338F-53C4-43D5-A25D-AC95D1DD90D2}" type="datetimeFigureOut">
              <a:rPr lang="it-IT" smtClean="0"/>
              <a:t>26/05/2019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3BA-4A47-4092-9F8E-72A96D3CE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9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338F-53C4-43D5-A25D-AC95D1DD90D2}" type="datetimeFigureOut">
              <a:rPr lang="it-IT" smtClean="0"/>
              <a:t>26/05/2019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3BA-4A47-4092-9F8E-72A96D3CE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300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338F-53C4-43D5-A25D-AC95D1DD90D2}" type="datetimeFigureOut">
              <a:rPr lang="it-IT" smtClean="0"/>
              <a:t>26/05/2019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3BA-4A47-4092-9F8E-72A96D3CE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037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338F-53C4-43D5-A25D-AC95D1DD90D2}" type="datetimeFigureOut">
              <a:rPr lang="it-IT" smtClean="0"/>
              <a:t>26/05/2019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3BA-4A47-4092-9F8E-72A96D3CE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174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338F-53C4-43D5-A25D-AC95D1DD90D2}" type="datetimeFigureOut">
              <a:rPr lang="it-IT" smtClean="0"/>
              <a:t>26/05/2019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3BA-4A47-4092-9F8E-72A96D3CE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39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338F-53C4-43D5-A25D-AC95D1DD90D2}" type="datetimeFigureOut">
              <a:rPr lang="it-IT" smtClean="0"/>
              <a:t>26/05/2019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3BA-4A47-4092-9F8E-72A96D3CE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83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338F-53C4-43D5-A25D-AC95D1DD90D2}" type="datetimeFigureOut">
              <a:rPr lang="it-IT" smtClean="0"/>
              <a:t>26/05/2019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3BA-4A47-4092-9F8E-72A96D3CE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7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338F-53C4-43D5-A25D-AC95D1DD90D2}" type="datetimeFigureOut">
              <a:rPr lang="it-IT" smtClean="0"/>
              <a:t>26/05/2019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D3BA-4A47-4092-9F8E-72A96D3CE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43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C338F-53C4-43D5-A25D-AC95D1DD90D2}" type="datetimeFigureOut">
              <a:rPr lang="it-IT" smtClean="0"/>
              <a:t>26/05/2019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1D3BA-4A47-4092-9F8E-72A96D3CE7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76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oJO2xaNo029xiMDFVrWPTMGHIUjUySoiSYXfviINMVGr20Q/viewform?usp=sf_link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58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365126"/>
            <a:ext cx="9144000" cy="9622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2229"/>
          </a:xfrm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Il </a:t>
            </a:r>
            <a:r>
              <a:rPr lang="it-IT" b="1" dirty="0" err="1" smtClean="0">
                <a:solidFill>
                  <a:schemeClr val="bg1"/>
                </a:solidFill>
              </a:rPr>
              <a:t>D.Lgs.</a:t>
            </a:r>
            <a:r>
              <a:rPr lang="it-IT" b="1" dirty="0" smtClean="0">
                <a:solidFill>
                  <a:schemeClr val="bg1"/>
                </a:solidFill>
              </a:rPr>
              <a:t> 81 del 2008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30594" y="1601839"/>
            <a:ext cx="6929181" cy="12509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43684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000" i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2800">
                <a:latin typeface="Arial" panose="020B0604020202020204" pitchFamily="34" charset="0"/>
              </a:rPr>
              <a:t>TUTELA DELLA SALUTE E DELLA SICUREZZA NEI LUOGHI DI LAVORO</a:t>
            </a:r>
            <a:r>
              <a:rPr lang="it-IT" altLang="it-IT" sz="2600" i="1">
                <a:latin typeface="Arial" panose="020B0604020202020204" pitchFamily="34" charset="0"/>
              </a:rPr>
              <a:t> </a:t>
            </a:r>
          </a:p>
          <a:p>
            <a:pPr algn="r">
              <a:spcBef>
                <a:spcPct val="0"/>
              </a:spcBef>
              <a:buSzTx/>
              <a:buFontTx/>
              <a:buNone/>
            </a:pPr>
            <a:endParaRPr lang="it-IT" altLang="it-IT" sz="1000" i="1">
              <a:latin typeface="Arial" panose="020B0604020202020204" pitchFamily="34" charset="0"/>
            </a:endParaRP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2033419" y="3186881"/>
            <a:ext cx="5901213" cy="318613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Quadro normativo in igiene e sicurezza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Concetti di Rischio, Danno, Prevenzione e Protezione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Obblighi responsabilità diritti doveri e sanzioni soggetti aziendali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Organizzazione della prevenzione aziendale e gestione emergenza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it-IT" altLang="it-IT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Organi di assistenza, vigilanza e sanzioni</a:t>
            </a:r>
          </a:p>
        </p:txBody>
      </p:sp>
      <p:sp>
        <p:nvSpPr>
          <p:cNvPr id="7" name="Rectangle 68"/>
          <p:cNvSpPr txBox="1">
            <a:spLocks noChangeArrowheads="1"/>
          </p:cNvSpPr>
          <p:nvPr/>
        </p:nvSpPr>
        <p:spPr>
          <a:xfrm rot="16207088">
            <a:off x="-1757597" y="3473592"/>
            <a:ext cx="4679505" cy="937921"/>
          </a:xfrm>
          <a:prstGeom prst="rect">
            <a:avLst/>
          </a:prstGeom>
          <a:solidFill>
            <a:srgbClr val="CCECFF"/>
          </a:solidFill>
          <a:effectLst>
            <a:outerShdw dist="107763" dir="2700000" algn="ctr" rotWithShape="0">
              <a:schemeClr val="bg2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200" b="1" smtClean="0">
                <a:latin typeface="Arial" panose="020B0604020202020204" pitchFamily="34" charset="0"/>
              </a:rPr>
              <a:t>Contenuti </a:t>
            </a:r>
            <a:endParaRPr lang="it-IT" altLang="it-IT" b="1" smtClean="0"/>
          </a:p>
        </p:txBody>
      </p:sp>
    </p:spTree>
    <p:extLst>
      <p:ext uri="{BB962C8B-B14F-4D97-AF65-F5344CB8AC3E}">
        <p14:creationId xmlns:p14="http://schemas.microsoft.com/office/powerpoint/2010/main" val="250472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365125"/>
            <a:ext cx="9144000" cy="9622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2229"/>
          </a:xfrm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La definizione di lavoratore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8600" y="4836959"/>
            <a:ext cx="8686800" cy="16780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1800" i="1" dirty="0">
                <a:latin typeface="Arial" panose="020B0604020202020204" pitchFamily="34" charset="0"/>
              </a:rPr>
              <a:t>Equiparato a lavoratore</a:t>
            </a:r>
            <a:r>
              <a:rPr lang="it-IT" altLang="it-IT" sz="1800" b="0" i="1" dirty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SzTx/>
              <a:buFontTx/>
              <a:buChar char="-"/>
            </a:pPr>
            <a:r>
              <a:rPr lang="it-IT" altLang="it-IT" sz="17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17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Allievi </a:t>
            </a:r>
            <a:r>
              <a:rPr lang="it-IT" altLang="it-IT" sz="1700" b="1" dirty="0">
                <a:solidFill>
                  <a:srgbClr val="FF0000"/>
                </a:solidFill>
                <a:latin typeface="Arial" panose="020B0604020202020204" pitchFamily="34" charset="0"/>
              </a:rPr>
              <a:t>di istituti di istruzione</a:t>
            </a:r>
            <a:r>
              <a:rPr lang="it-IT" altLang="it-IT" sz="1700" dirty="0">
                <a:solidFill>
                  <a:srgbClr val="FF0000"/>
                </a:solidFill>
                <a:latin typeface="Arial" panose="020B0604020202020204" pitchFamily="34" charset="0"/>
              </a:rPr>
              <a:t> ed universitari e </a:t>
            </a:r>
            <a:r>
              <a:rPr lang="it-IT" altLang="it-IT" sz="1700" dirty="0" smtClean="0">
                <a:solidFill>
                  <a:srgbClr val="FF0000"/>
                </a:solidFill>
                <a:latin typeface="Arial" panose="020B0604020202020204" pitchFamily="34" charset="0"/>
              </a:rPr>
              <a:t>partecipanti </a:t>
            </a:r>
            <a:r>
              <a:rPr lang="it-IT" altLang="it-IT" sz="1700" dirty="0">
                <a:solidFill>
                  <a:srgbClr val="FF0000"/>
                </a:solidFill>
                <a:latin typeface="Arial" panose="020B0604020202020204" pitchFamily="34" charset="0"/>
              </a:rPr>
              <a:t>a corsi di formazione professionale nei quali si </a:t>
            </a:r>
            <a:r>
              <a:rPr lang="it-IT" altLang="it-IT" sz="1700" b="1" dirty="0">
                <a:solidFill>
                  <a:srgbClr val="FF0000"/>
                </a:solidFill>
                <a:latin typeface="Arial" panose="020B0604020202020204" pitchFamily="34" charset="0"/>
              </a:rPr>
              <a:t>faccia uso di laboratori, attrezzature di lavoro in genere, agenti chimici, fisici e biologici, ivi comprese le apparecchiature fornite di videoterminali </a:t>
            </a:r>
            <a:r>
              <a:rPr lang="it-IT" altLang="it-IT" sz="1700" b="0" dirty="0">
                <a:solidFill>
                  <a:srgbClr val="FF0000"/>
                </a:solidFill>
                <a:latin typeface="Arial" panose="020B0604020202020204" pitchFamily="34" charset="0"/>
              </a:rPr>
              <a:t>limitatamente ai periodi in cui l’allievo sia effettivamente applicato alla strumentazione o ai laboratori in questione</a:t>
            </a:r>
            <a:r>
              <a:rPr lang="it-IT" altLang="it-IT" sz="1700" b="0" dirty="0" smtClean="0">
                <a:latin typeface="Arial" panose="020B0604020202020204" pitchFamily="34" charset="0"/>
              </a:rPr>
              <a:t>.</a:t>
            </a:r>
            <a:endParaRPr lang="it-IT" altLang="it-IT" sz="1700" b="0" dirty="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30994" y="1889173"/>
            <a:ext cx="3884356" cy="2308966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1600" dirty="0">
                <a:latin typeface="Arial" panose="020B0604020202020204" pitchFamily="34" charset="0"/>
              </a:rPr>
              <a:t>Persona che </a:t>
            </a:r>
            <a:r>
              <a:rPr lang="it-IT" altLang="it-IT" sz="1600" i="1" dirty="0">
                <a:latin typeface="Arial" panose="020B0604020202020204" pitchFamily="34" charset="0"/>
              </a:rPr>
              <a:t>indipendentemente dalla tipologia contrattuale</a:t>
            </a:r>
            <a:r>
              <a:rPr lang="it-IT" altLang="it-IT" sz="1600" dirty="0">
                <a:latin typeface="Arial" panose="020B0604020202020204" pitchFamily="34" charset="0"/>
              </a:rPr>
              <a:t>, svolge una attività lavorativa nell’ambito della organizzazione di un datore di lavoro pubblico o privato, </a:t>
            </a:r>
            <a:r>
              <a:rPr lang="it-IT" altLang="it-IT" sz="1600" i="1" dirty="0">
                <a:latin typeface="Arial" panose="020B0604020202020204" pitchFamily="34" charset="0"/>
              </a:rPr>
              <a:t>con o senza retribuzione</a:t>
            </a:r>
            <a:r>
              <a:rPr lang="it-IT" altLang="it-IT" sz="1600" dirty="0">
                <a:latin typeface="Arial" panose="020B0604020202020204" pitchFamily="34" charset="0"/>
              </a:rPr>
              <a:t>, anche al solo fine di apprendere un mestiere, un’arte o una professione, esclusi gli addetti ai servizi familiari.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9" y="1889173"/>
            <a:ext cx="4106607" cy="230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8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365125"/>
            <a:ext cx="9144000" cy="9622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2229"/>
          </a:xfrm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Il datore di lavoro nella scuola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705100" y="1595744"/>
            <a:ext cx="3733800" cy="3937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DATORE DI LAVORO (</a:t>
            </a:r>
            <a:r>
              <a:rPr lang="it-IT" altLang="it-IT" sz="2000" dirty="0" err="1">
                <a:latin typeface="Arial" panose="020B0604020202020204" pitchFamily="34" charset="0"/>
              </a:rPr>
              <a:t>D.d.L.</a:t>
            </a:r>
            <a:r>
              <a:rPr lang="it-IT" altLang="it-IT" sz="2000" dirty="0">
                <a:latin typeface="Arial" panose="020B0604020202020204" pitchFamily="34" charset="0"/>
              </a:rPr>
              <a:t>) 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19549" y="4031226"/>
            <a:ext cx="4038600" cy="1751762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</a:rPr>
              <a:t>- Soggetto titolare del rapporto di 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</a:rPr>
              <a:t>  lavoro con il lavoratore</a:t>
            </a:r>
          </a:p>
          <a:p>
            <a:pPr algn="just">
              <a:spcBef>
                <a:spcPct val="0"/>
              </a:spcBef>
              <a:buSzTx/>
              <a:buFontTx/>
              <a:buChar char="-"/>
            </a:pPr>
            <a:r>
              <a:rPr lang="it-IT" altLang="it-IT" sz="1800" dirty="0">
                <a:latin typeface="Arial" panose="020B0604020202020204" pitchFamily="34" charset="0"/>
              </a:rPr>
              <a:t>Soggetto che ha la responsabilità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</a:rPr>
              <a:t> dell’impresa o </a:t>
            </a:r>
            <a:r>
              <a:rPr lang="it-IT" altLang="it-IT" sz="1800" i="1" dirty="0">
                <a:latin typeface="Arial" panose="020B0604020202020204" pitchFamily="34" charset="0"/>
              </a:rPr>
              <a:t>unità </a:t>
            </a:r>
            <a:r>
              <a:rPr lang="it-IT" altLang="it-IT" sz="1800" i="1" dirty="0" smtClean="0">
                <a:latin typeface="Arial" panose="020B0604020202020204" pitchFamily="34" charset="0"/>
              </a:rPr>
              <a:t>produttiva </a:t>
            </a:r>
            <a:r>
              <a:rPr lang="it-IT" altLang="it-IT" sz="1800" dirty="0" smtClean="0">
                <a:latin typeface="Arial" panose="020B0604020202020204" pitchFamily="34" charset="0"/>
              </a:rPr>
              <a:t>in </a:t>
            </a:r>
            <a:r>
              <a:rPr lang="it-IT" altLang="it-IT" sz="1800" dirty="0">
                <a:latin typeface="Arial" panose="020B0604020202020204" pitchFamily="34" charset="0"/>
              </a:rPr>
              <a:t>quanto titolare dei poteri decisionali e di spesa.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662949" y="4031226"/>
            <a:ext cx="4114800" cy="174942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it-IT" altLang="it-IT" sz="1800" i="1" dirty="0">
                <a:latin typeface="Arial" panose="020B0604020202020204" pitchFamily="34" charset="0"/>
              </a:rPr>
              <a:t>Dirigente al quale spettano i poteri di gestione, ovvero il </a:t>
            </a:r>
            <a:r>
              <a:rPr lang="it-IT" altLang="it-IT" sz="1800" i="1" u="sng" dirty="0">
                <a:latin typeface="Arial" panose="020B0604020202020204" pitchFamily="34" charset="0"/>
              </a:rPr>
              <a:t>funzionario</a:t>
            </a:r>
            <a:r>
              <a:rPr lang="it-IT" altLang="it-IT" sz="1800" i="1" dirty="0">
                <a:latin typeface="Arial" panose="020B0604020202020204" pitchFamily="34" charset="0"/>
              </a:rPr>
              <a:t> non con qualifica dirigenziale, nei soli casi in cui sia preposto ad un ufficio avente autonomia gestionale</a:t>
            </a:r>
            <a:r>
              <a:rPr lang="it-IT" altLang="it-IT" sz="1800" i="1" dirty="0" smtClean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  <a:buSzTx/>
              <a:buFontTx/>
              <a:buNone/>
            </a:pPr>
            <a:r>
              <a:rPr lang="it-IT" altLang="it-IT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Scuola -&gt; DIRIGENTE SCOLASTICO</a:t>
            </a:r>
            <a:endParaRPr lang="it-IT" altLang="it-IT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19549" y="3497826"/>
            <a:ext cx="1608138" cy="4064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 </a:t>
            </a:r>
            <a:r>
              <a:rPr lang="it-IT" altLang="it-IT" sz="2000" i="1">
                <a:latin typeface="Arial" panose="020B0604020202020204" pitchFamily="34" charset="0"/>
              </a:rPr>
              <a:t>PRIVATO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101349" y="3497826"/>
            <a:ext cx="1676400" cy="4064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2000" i="1">
                <a:latin typeface="Arial" panose="020B0604020202020204" pitchFamily="34" charset="0"/>
              </a:rPr>
              <a:t>PUBBLICO</a:t>
            </a:r>
          </a:p>
        </p:txBody>
      </p:sp>
      <p:cxnSp>
        <p:nvCxnSpPr>
          <p:cNvPr id="16" name="AutoShape 23"/>
          <p:cNvCxnSpPr>
            <a:cxnSpLocks noChangeShapeType="1"/>
            <a:stCxn id="11" idx="3"/>
            <a:endCxn id="15" idx="0"/>
          </p:cNvCxnSpPr>
          <p:nvPr/>
        </p:nvCxnSpPr>
        <p:spPr bwMode="auto">
          <a:xfrm>
            <a:off x="6438900" y="1792594"/>
            <a:ext cx="1500649" cy="1705232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25"/>
          <p:cNvCxnSpPr>
            <a:cxnSpLocks noChangeShapeType="1"/>
            <a:stCxn id="11" idx="1"/>
            <a:endCxn id="14" idx="0"/>
          </p:cNvCxnSpPr>
          <p:nvPr/>
        </p:nvCxnSpPr>
        <p:spPr bwMode="auto">
          <a:xfrm rot="10800000" flipV="1">
            <a:off x="1123618" y="1792594"/>
            <a:ext cx="1581482" cy="1705232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" name="Immagin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75" y="2179407"/>
            <a:ext cx="2705100" cy="15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77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365125"/>
            <a:ext cx="9144000" cy="9622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2229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Le altre figure della sicurezza a scuola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411162" y="1524309"/>
            <a:ext cx="3733800" cy="39370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PREPOSTO  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28650" y="1884672"/>
            <a:ext cx="8064500" cy="881062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1700" dirty="0">
                <a:latin typeface="Arial" panose="020B0604020202020204" pitchFamily="34" charset="0"/>
              </a:rPr>
              <a:t>Persona che </a:t>
            </a:r>
            <a:r>
              <a:rPr lang="it-IT" altLang="it-IT" sz="1700" u="sng" dirty="0" smtClean="0">
                <a:latin typeface="Arial" panose="020B0604020202020204" pitchFamily="34" charset="0"/>
              </a:rPr>
              <a:t>SOVRINTENDE</a:t>
            </a:r>
            <a:r>
              <a:rPr lang="it-IT" altLang="it-IT" sz="1700" dirty="0" smtClean="0">
                <a:latin typeface="Arial" panose="020B0604020202020204" pitchFamily="34" charset="0"/>
              </a:rPr>
              <a:t> </a:t>
            </a:r>
            <a:r>
              <a:rPr lang="it-IT" altLang="it-IT" sz="1700" dirty="0">
                <a:latin typeface="Arial" panose="020B0604020202020204" pitchFamily="34" charset="0"/>
              </a:rPr>
              <a:t>alla attività lavorativa e garantisce l’attuazione delle direttive ricevute, controllandone la corretta esecuzione da parte dei lavoratori ed esercitando un potere di </a:t>
            </a:r>
            <a:r>
              <a:rPr lang="it-IT" altLang="it-IT" sz="1700" dirty="0" smtClean="0">
                <a:latin typeface="Arial" panose="020B0604020202020204" pitchFamily="34" charset="0"/>
              </a:rPr>
              <a:t>iniziativa -&gt; </a:t>
            </a:r>
            <a:r>
              <a:rPr lang="it-IT" altLang="it-IT" sz="17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Docenti nei laboratori</a:t>
            </a:r>
            <a:endParaRPr lang="it-IT" altLang="it-IT" sz="17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70387" y="2934789"/>
            <a:ext cx="85344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RESPONSABILE SERVIZIO PREVENZIONE E PROTEZIONE (R.S.P.P.)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70387" y="5310497"/>
            <a:ext cx="83820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RAPPRESENTANTE DEI LAVORATORI PER LA SICUREZZA (R.L.S.)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86300" y="3315789"/>
            <a:ext cx="8351837" cy="61619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1700" dirty="0">
                <a:latin typeface="Arial" panose="020B0604020202020204" pitchFamily="34" charset="0"/>
              </a:rPr>
              <a:t>Persona </a:t>
            </a:r>
            <a:r>
              <a:rPr lang="it-IT" altLang="it-IT" sz="1700" dirty="0" smtClean="0">
                <a:latin typeface="Arial" panose="020B0604020202020204" pitchFamily="34" charset="0"/>
              </a:rPr>
              <a:t>designata dal </a:t>
            </a:r>
            <a:r>
              <a:rPr lang="it-IT" altLang="it-IT" sz="1700" dirty="0" err="1" smtClean="0">
                <a:latin typeface="Arial" panose="020B0604020202020204" pitchFamily="34" charset="0"/>
              </a:rPr>
              <a:t>D.d.L.</a:t>
            </a:r>
            <a:r>
              <a:rPr lang="it-IT" altLang="it-IT" sz="1700" dirty="0" smtClean="0">
                <a:latin typeface="Arial" panose="020B0604020202020204" pitchFamily="34" charset="0"/>
              </a:rPr>
              <a:t> in </a:t>
            </a:r>
            <a:r>
              <a:rPr lang="it-IT" altLang="it-IT" sz="1700" dirty="0">
                <a:latin typeface="Arial" panose="020B0604020202020204" pitchFamily="34" charset="0"/>
              </a:rPr>
              <a:t>possesso di attitudini e capacità adeguate </a:t>
            </a:r>
            <a:endParaRPr lang="it-IT" altLang="it-IT" sz="17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17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Nella nostra scuola un libero professionista esterno con contratto annuale</a:t>
            </a:r>
            <a:endParaRPr lang="it-IT" altLang="it-IT" sz="17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51387" y="5691497"/>
            <a:ext cx="8286750" cy="87780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1700" dirty="0">
                <a:latin typeface="Arial" panose="020B0604020202020204" pitchFamily="34" charset="0"/>
              </a:rPr>
              <a:t>Persona/e elette o designate per rappresentare i lavoratori in materia di salute e sicurezza durante il </a:t>
            </a:r>
            <a:r>
              <a:rPr lang="it-IT" altLang="it-IT" sz="1700" dirty="0" smtClean="0">
                <a:latin typeface="Arial" panose="020B0604020202020204" pitchFamily="34" charset="0"/>
              </a:rPr>
              <a:t>lavoro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17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Nella nostra scuola è la DSGA</a:t>
            </a:r>
            <a:endParaRPr lang="it-IT" altLang="it-IT" sz="17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297375" y="4157972"/>
            <a:ext cx="8534400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ADDETTO AL SERVIZIO PREVENZIONE E PROTEZIONE (A.S.P.P.)</a:t>
            </a: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657737" y="4538972"/>
            <a:ext cx="8278813" cy="61619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1700" dirty="0">
                <a:latin typeface="Arial" panose="020B0604020202020204" pitchFamily="34" charset="0"/>
              </a:rPr>
              <a:t>Persona in possesso delle capacità e dei requisiti </a:t>
            </a:r>
            <a:r>
              <a:rPr lang="it-IT" altLang="it-IT" sz="1700" dirty="0" smtClean="0">
                <a:latin typeface="Arial" panose="020B0604020202020204" pitchFamily="34" charset="0"/>
              </a:rPr>
              <a:t>professionali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17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Nella nostra scuola prof. Passarella e prof.ssa Canetti</a:t>
            </a:r>
            <a:endParaRPr lang="it-IT" altLang="it-IT" sz="17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2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365125"/>
            <a:ext cx="9144000" cy="9622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2229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Misure generali di tutela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590800" y="6053156"/>
            <a:ext cx="5924550" cy="369974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Limitazione agenti chimici, fisici, biologici 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590800" y="5278065"/>
            <a:ext cx="5924550" cy="654050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Priorità protezione collettiva rispetto protezione individuale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590800" y="4787050"/>
            <a:ext cx="5924550" cy="369974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Attenuazione lavoro monotono e ripetitivo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590800" y="4299687"/>
            <a:ext cx="5924550" cy="369974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Limitazione  al minimo degli esposti al rischio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590800" y="3614941"/>
            <a:ext cx="5924550" cy="37941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Rispetto principi ergonomici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590800" y="2328980"/>
            <a:ext cx="5924550" cy="369974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Sostituzione pericolo con minor pericolo 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2590800" y="1795580"/>
            <a:ext cx="5924550" cy="379413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Riduzione dei rischi alla fonte</a:t>
            </a: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2590800" y="2852941"/>
            <a:ext cx="5924550" cy="65405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cs typeface="Arial" panose="020B0604020202020204" pitchFamily="34" charset="0"/>
              </a:rPr>
              <a:t>Eliminazione dei rischi o, se non possibile, riduzione  al minimo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152401" y="1784554"/>
            <a:ext cx="2226914" cy="1324081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ELIMINAZIONE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RIDUZIONE RISCHI ALLA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FONTE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152400" y="4699824"/>
            <a:ext cx="2239269" cy="1016305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PROGRAMMAZ.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DELLA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PREVENZIONE</a:t>
            </a:r>
          </a:p>
        </p:txBody>
      </p:sp>
    </p:spTree>
    <p:extLst>
      <p:ext uri="{BB962C8B-B14F-4D97-AF65-F5344CB8AC3E}">
        <p14:creationId xmlns:p14="http://schemas.microsoft.com/office/powerpoint/2010/main" val="264331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365125"/>
            <a:ext cx="9144000" cy="9622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2229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Obblighi dei lavoratori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400334" y="1467134"/>
            <a:ext cx="4111625" cy="107786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</a:rPr>
              <a:t>Devono prendersi cura della propria sicurezza e della propria salute e di quella delle altre persone presenti sul luogo di lavoro (azioni - omissioni)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416209" y="3419135"/>
            <a:ext cx="4095750" cy="831639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</a:rPr>
              <a:t>Utilizzano correttamente attrezzature di lavoro, le sostanze e preparati pericolosi, i mezzi di trasposto, i dispositivi di sicurezza 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416209" y="4414524"/>
            <a:ext cx="4095750" cy="831639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</a:rPr>
              <a:t>Segnalano immediatamente al D.d.L., dirigenti, preposti le deficienze di macchine, impianti, dispositivi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00334" y="2673193"/>
            <a:ext cx="4111625" cy="58541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1600" dirty="0">
                <a:latin typeface="Arial" panose="020B0604020202020204" pitchFamily="34" charset="0"/>
              </a:rPr>
              <a:t>Osservano le disposizioni e le istruzioni impartite da </a:t>
            </a:r>
            <a:r>
              <a:rPr lang="it-IT" altLang="it-IT" sz="1600" dirty="0" err="1">
                <a:latin typeface="Arial" panose="020B0604020202020204" pitchFamily="34" charset="0"/>
              </a:rPr>
              <a:t>D.d.L.</a:t>
            </a:r>
            <a:r>
              <a:rPr lang="it-IT" altLang="it-IT" sz="1600" dirty="0">
                <a:latin typeface="Arial" panose="020B0604020202020204" pitchFamily="34" charset="0"/>
              </a:rPr>
              <a:t>, dirigenti, preposti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400333" y="5421453"/>
            <a:ext cx="4111625" cy="58541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1600" dirty="0">
                <a:latin typeface="Arial" panose="020B0604020202020204" pitchFamily="34" charset="0"/>
              </a:rPr>
              <a:t>Non manomettono dispositivi di sicurezza, segnalazione, ecc.</a:t>
            </a: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400332" y="6135563"/>
            <a:ext cx="4111625" cy="58541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1600">
                <a:latin typeface="Arial" panose="020B0604020202020204" pitchFamily="34" charset="0"/>
              </a:rPr>
              <a:t>Non compiono di propria iniziativa operazioni non di loro competenza</a:t>
            </a:r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2364072" y="5540659"/>
            <a:ext cx="0" cy="144463"/>
          </a:xfrm>
          <a:prstGeom prst="line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92075" tIns="46038" rIns="92075" bIns="46038"/>
          <a:lstStyle/>
          <a:p>
            <a:endParaRPr lang="it-IT" sz="1600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2435509" y="5540659"/>
            <a:ext cx="0" cy="144463"/>
          </a:xfrm>
          <a:prstGeom prst="line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92075" tIns="46038" rIns="92075" bIns="46038"/>
          <a:lstStyle/>
          <a:p>
            <a:endParaRPr lang="it-IT" sz="1600"/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2364072" y="5469222"/>
            <a:ext cx="0" cy="215900"/>
          </a:xfrm>
          <a:prstGeom prst="line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92075" tIns="46038" rIns="92075" bIns="46038"/>
          <a:lstStyle/>
          <a:p>
            <a:endParaRPr lang="it-IT" sz="160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930" y="2460085"/>
            <a:ext cx="4012183" cy="300913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571908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365125"/>
            <a:ext cx="9144000" cy="9622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2229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Obblighi dei preposti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65138" y="1589562"/>
            <a:ext cx="8064500" cy="928687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Sovrintende e vigila sull’osservanza da parte dei lavoratori degli obblighi di legge e disposizioni aziendali in materia di salute e sicurezza e di uso dei DPI</a:t>
            </a:r>
          </a:p>
        </p:txBody>
      </p:sp>
      <p:cxnSp>
        <p:nvCxnSpPr>
          <p:cNvPr id="15" name="AutoShape 5"/>
          <p:cNvCxnSpPr>
            <a:cxnSpLocks noChangeShapeType="1"/>
          </p:cNvCxnSpPr>
          <p:nvPr/>
        </p:nvCxnSpPr>
        <p:spPr bwMode="auto">
          <a:xfrm>
            <a:off x="5065713" y="2538887"/>
            <a:ext cx="715962" cy="666750"/>
          </a:xfrm>
          <a:prstGeom prst="bentConnector3">
            <a:avLst>
              <a:gd name="adj1" fmla="val 49889"/>
            </a:avLst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cxnSp>
      <p:cxnSp>
        <p:nvCxnSpPr>
          <p:cNvPr id="16" name="AutoShape 6"/>
          <p:cNvCxnSpPr>
            <a:cxnSpLocks noChangeShapeType="1"/>
          </p:cNvCxnSpPr>
          <p:nvPr/>
        </p:nvCxnSpPr>
        <p:spPr bwMode="auto">
          <a:xfrm>
            <a:off x="5065713" y="2538887"/>
            <a:ext cx="715962" cy="666750"/>
          </a:xfrm>
          <a:prstGeom prst="bentConnector3">
            <a:avLst>
              <a:gd name="adj1" fmla="val 49889"/>
            </a:avLst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cxn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465138" y="2723037"/>
            <a:ext cx="8048625" cy="650875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Segnala tempestivamente al D.d.L. o al dirigente le deficienze dei: 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mezzi  e attrezzature di lavoro, DPI e ogni altra condizione di pericolo   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465138" y="3586637"/>
            <a:ext cx="8050212" cy="376237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Frequenta appositi corsi di formazione  </a:t>
            </a:r>
          </a:p>
        </p:txBody>
      </p:sp>
      <p:pic>
        <p:nvPicPr>
          <p:cNvPr id="1026" name="Picture 2" descr="Risultati immagini per gif insegnante laboratori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49" y="4121624"/>
            <a:ext cx="2167767" cy="23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11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365125"/>
            <a:ext cx="9144000" cy="96222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2229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VERIFICA FINALE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Risultati immagini per gif verif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2" y="1551247"/>
            <a:ext cx="4717227" cy="468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472752" y="3070746"/>
            <a:ext cx="3042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3"/>
              </a:rPr>
              <a:t>LINK ALLA VERIFICA</a:t>
            </a:r>
          </a:p>
          <a:p>
            <a:r>
              <a:rPr lang="it-IT" dirty="0" smtClean="0">
                <a:hlinkClick r:id="rId3"/>
              </a:rPr>
              <a:t>5 domande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32847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608</Words>
  <Application>Microsoft Office PowerPoint</Application>
  <PresentationFormat>Presentazione su schermo (4:3)</PresentationFormat>
  <Paragraphs>69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Presentazione standard di PowerPoint</vt:lpstr>
      <vt:lpstr>Il D.Lgs. 81 del 2008</vt:lpstr>
      <vt:lpstr>La definizione di lavoratore</vt:lpstr>
      <vt:lpstr>Il datore di lavoro nella scuola</vt:lpstr>
      <vt:lpstr>Le altre figure della sicurezza a scuola</vt:lpstr>
      <vt:lpstr>Misure generali di tutela</vt:lpstr>
      <vt:lpstr>Obblighi dei lavoratori</vt:lpstr>
      <vt:lpstr>Obblighi dei preposti</vt:lpstr>
      <vt:lpstr>VERIFICA FINALE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callegari</dc:creator>
  <cp:lastModifiedBy>alessandro callegari</cp:lastModifiedBy>
  <cp:revision>6</cp:revision>
  <dcterms:created xsi:type="dcterms:W3CDTF">2019-05-26T09:52:50Z</dcterms:created>
  <dcterms:modified xsi:type="dcterms:W3CDTF">2019-05-26T10:45:20Z</dcterms:modified>
</cp:coreProperties>
</file>