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2" r:id="rId3"/>
    <p:sldId id="269" r:id="rId4"/>
    <p:sldId id="265" r:id="rId5"/>
    <p:sldId id="266" r:id="rId6"/>
    <p:sldId id="263" r:id="rId7"/>
    <p:sldId id="267" r:id="rId8"/>
    <p:sldId id="268" r:id="rId9"/>
    <p:sldId id="270" r:id="rId10"/>
    <p:sldId id="272" r:id="rId11"/>
    <p:sldId id="271" r:id="rId12"/>
    <p:sldId id="257" r:id="rId13"/>
    <p:sldId id="273" r:id="rId14"/>
    <p:sldId id="258" r:id="rId15"/>
    <p:sldId id="259" r:id="rId16"/>
    <p:sldId id="260" r:id="rId17"/>
    <p:sldId id="26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6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2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3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54" y="556247"/>
            <a:ext cx="634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SOSTANZE CHE REAGISCONO VIOLENTEMENTE CON L’ACQUA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3" y="1277470"/>
            <a:ext cx="85792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Bisogna prestare molta attenzione nell'uso in laboratorio delle sostanze che reagiscono violentemente con l'acqua o che a suo contatto sviluppano sostanze facilmente infiammabili quali: </a:t>
            </a:r>
            <a:endParaRPr lang="it-IT" sz="2000" dirty="0" smtClean="0"/>
          </a:p>
          <a:p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sodio 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idruro </a:t>
            </a:r>
            <a:r>
              <a:rPr lang="it-IT" sz="2000" dirty="0"/>
              <a:t>di sodio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potassio 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idruro </a:t>
            </a:r>
            <a:r>
              <a:rPr lang="it-IT" sz="2000" dirty="0"/>
              <a:t>di calcio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/>
              <a:t>l</a:t>
            </a:r>
            <a:r>
              <a:rPr lang="it-IT" sz="2000" dirty="0" smtClean="0"/>
              <a:t>itio 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idruro </a:t>
            </a:r>
            <a:r>
              <a:rPr lang="it-IT" sz="2000" dirty="0"/>
              <a:t>alluminato di litio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sodio </a:t>
            </a:r>
            <a:r>
              <a:rPr lang="it-IT" sz="2000" dirty="0"/>
              <a:t>ammide (</a:t>
            </a:r>
            <a:r>
              <a:rPr lang="it-IT" sz="2000" dirty="0" err="1"/>
              <a:t>ammiduro</a:t>
            </a:r>
            <a:r>
              <a:rPr lang="it-IT" sz="2000" dirty="0"/>
              <a:t> di sodio)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butil</a:t>
            </a:r>
            <a:r>
              <a:rPr lang="it-IT" sz="2000" dirty="0" smtClean="0"/>
              <a:t> </a:t>
            </a:r>
            <a:r>
              <a:rPr lang="it-IT" sz="2000" dirty="0"/>
              <a:t>- litio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carburo </a:t>
            </a:r>
            <a:r>
              <a:rPr lang="it-IT" sz="2000" dirty="0"/>
              <a:t>di calcio 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dirty="0" smtClean="0"/>
              <a:t>Utilizzarne il </a:t>
            </a:r>
            <a:r>
              <a:rPr lang="it-IT" sz="2000" dirty="0"/>
              <a:t>quantitativo minimo </a:t>
            </a:r>
            <a:r>
              <a:rPr lang="it-IT" sz="2000" dirty="0" smtClean="0"/>
              <a:t>ed evitare </a:t>
            </a:r>
            <a:r>
              <a:rPr lang="it-IT" sz="2000" dirty="0"/>
              <a:t>di gettarne i residui nei lavandini e nei bidoni per la </a:t>
            </a:r>
            <a:r>
              <a:rPr lang="it-IT" sz="2000" dirty="0" smtClean="0"/>
              <a:t>spazzatura.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0115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54" y="556247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CARTELLI DI PERICOLO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1176" t="17843" r="16030" b="7255"/>
          <a:stretch/>
        </p:blipFill>
        <p:spPr>
          <a:xfrm>
            <a:off x="1425388" y="1425388"/>
            <a:ext cx="6656295" cy="51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5119" y="480401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 DI INFORMATICA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72092"/>
              </p:ext>
            </p:extLst>
          </p:nvPr>
        </p:nvGraphicFramePr>
        <p:xfrm>
          <a:off x="2287559" y="1483995"/>
          <a:ext cx="4822923" cy="482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" r:id="rId4" imgW="1524003" imgH="1524003" progId="">
                  <p:embed/>
                </p:oleObj>
              </mc:Choice>
              <mc:Fallback>
                <p:oleObj name="Image" r:id="rId4" imgW="1524003" imgH="152400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59" y="1483995"/>
                        <a:ext cx="4822923" cy="48229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07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566" y="548640"/>
            <a:ext cx="6583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DELLA POSTAZIONE DI LAVORO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4768" y="1624374"/>
            <a:ext cx="4650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Il piano di lavoro deve essere posto ad una </a:t>
            </a:r>
            <a:r>
              <a:rPr lang="it-IT" b="1" dirty="0" smtClean="0"/>
              <a:t>altezza di circa 70 - 80 cm</a:t>
            </a:r>
            <a:r>
              <a:rPr lang="it-IT" dirty="0" smtClean="0"/>
              <a:t>;</a:t>
            </a:r>
          </a:p>
          <a:p>
            <a:pPr algn="just"/>
            <a:r>
              <a:rPr lang="it-IT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L’ampiezza della superficie di lavoro deve essere </a:t>
            </a:r>
            <a:r>
              <a:rPr lang="it-IT" b="1" dirty="0" smtClean="0"/>
              <a:t>compresa tra 90 cm e 160 cm</a:t>
            </a:r>
            <a:r>
              <a:rPr lang="it-IT" dirty="0" smtClean="0"/>
              <a:t>, per permettere un </a:t>
            </a:r>
            <a:r>
              <a:rPr lang="it-IT" u="sng" dirty="0" smtClean="0"/>
              <a:t>appoggio delle mani e delle braccia</a:t>
            </a:r>
            <a:r>
              <a:rPr lang="it-IT" dirty="0" smtClean="0"/>
              <a:t>;</a:t>
            </a:r>
          </a:p>
          <a:p>
            <a:pPr algn="just"/>
            <a:endParaRPr lang="it-IT" dirty="0"/>
          </a:p>
          <a:p>
            <a:pPr marL="285750" indent="-285750" algn="just">
              <a:buFontTx/>
              <a:buChar char="-"/>
            </a:pPr>
            <a:r>
              <a:rPr lang="it-IT" dirty="0" smtClean="0"/>
              <a:t>la </a:t>
            </a:r>
            <a:r>
              <a:rPr lang="it-IT" b="1" dirty="0" smtClean="0"/>
              <a:t>profondità</a:t>
            </a:r>
            <a:r>
              <a:rPr lang="it-IT" dirty="0" smtClean="0"/>
              <a:t> deve essere </a:t>
            </a:r>
            <a:r>
              <a:rPr lang="it-IT" b="1" dirty="0" smtClean="0"/>
              <a:t>compresa tra 70 cm e 90 cm </a:t>
            </a:r>
            <a:r>
              <a:rPr lang="it-IT" dirty="0" smtClean="0"/>
              <a:t>affinché la tastiera non sia eccessivamente vicina al bordo ed il </a:t>
            </a:r>
            <a:r>
              <a:rPr lang="it-IT" b="1" dirty="0" smtClean="0"/>
              <a:t>monitor sia ad una distanza di 45-75 cm dall' operatore</a:t>
            </a:r>
            <a:r>
              <a:rPr lang="it-IT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b="1" dirty="0" smtClean="0"/>
              <a:t>L’altezza minima libera sotto </a:t>
            </a:r>
            <a:r>
              <a:rPr lang="it-IT" dirty="0" smtClean="0"/>
              <a:t>il bordo anteriore del piano di lavoro </a:t>
            </a:r>
            <a:r>
              <a:rPr lang="it-IT" b="1" dirty="0" smtClean="0"/>
              <a:t>non</a:t>
            </a:r>
            <a:r>
              <a:rPr lang="it-IT" dirty="0" smtClean="0"/>
              <a:t> dovrà essere </a:t>
            </a:r>
            <a:r>
              <a:rPr lang="it-IT" b="1" dirty="0" smtClean="0"/>
              <a:t>inferiore a 65 cm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750033"/>
              </p:ext>
            </p:extLst>
          </p:nvPr>
        </p:nvGraphicFramePr>
        <p:xfrm>
          <a:off x="5603967" y="2016259"/>
          <a:ext cx="3289664" cy="328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4" imgW="1524003" imgH="1524003" progId="">
                  <p:embed/>
                </p:oleObj>
              </mc:Choice>
              <mc:Fallback>
                <p:oleObj name="Image" r:id="rId4" imgW="1524003" imgH="1524003" progId="">
                  <p:embed/>
                  <p:pic>
                    <p:nvPicPr>
                      <p:cNvPr id="8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967" y="2016259"/>
                        <a:ext cx="3289664" cy="3289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566" y="548640"/>
            <a:ext cx="6583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DELLA POSTAZIONE DI LAVORO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4769" y="1624374"/>
            <a:ext cx="4911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L' area sotto il piano di lavoro deve essere tale da permettere uno spazio per le gambe in </a:t>
            </a:r>
            <a:r>
              <a:rPr lang="it-IT" b="1" dirty="0" smtClean="0"/>
              <a:t>profondità di 45 cm, se misurato all' altezza delle ginocchia</a:t>
            </a:r>
            <a:r>
              <a:rPr lang="it-IT" dirty="0" smtClean="0"/>
              <a:t>, e di </a:t>
            </a:r>
            <a:r>
              <a:rPr lang="it-IT" b="1" dirty="0" smtClean="0"/>
              <a:t>60 cm se misurato al livello del pavimento</a:t>
            </a:r>
            <a:r>
              <a:rPr lang="it-IT" dirty="0" smtClean="0"/>
              <a:t>, al fine di potere permettere una posizione degli arti inferiori semidistesa.</a:t>
            </a:r>
          </a:p>
          <a:p>
            <a:pPr marL="285750" indent="-285750" algn="just">
              <a:buFontTx/>
              <a:buChar char="-"/>
            </a:pPr>
            <a:endParaRPr lang="it-IT" b="1" dirty="0"/>
          </a:p>
          <a:p>
            <a:pPr marL="285750" indent="-285750" algn="just">
              <a:buFontTx/>
              <a:buChar char="-"/>
            </a:pPr>
            <a:r>
              <a:rPr lang="it-IT" dirty="0" smtClean="0"/>
              <a:t>le superfici devono essere poco riflettenti, meglio se opache e di colore chiaro.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660237"/>
              </p:ext>
            </p:extLst>
          </p:nvPr>
        </p:nvGraphicFramePr>
        <p:xfrm>
          <a:off x="5486401" y="2656219"/>
          <a:ext cx="3519957" cy="264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4" imgW="1524003" imgH="1146050" progId="">
                  <p:embed/>
                </p:oleObj>
              </mc:Choice>
              <mc:Fallback>
                <p:oleObj name="Image" r:id="rId4" imgW="1524003" imgH="114605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656219"/>
                        <a:ext cx="3519957" cy="2647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13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5920" y="561072"/>
            <a:ext cx="8138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POSIZIONE DELL’OPERATORE</a:t>
            </a:r>
            <a:endParaRPr lang="it-IT" sz="25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4768" y="1624374"/>
            <a:ext cx="40364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/>
              <a:t>Le </a:t>
            </a:r>
            <a:r>
              <a:rPr lang="it-IT" b="1" dirty="0" smtClean="0"/>
              <a:t>ginocchia</a:t>
            </a:r>
            <a:r>
              <a:rPr lang="it-IT" dirty="0" smtClean="0"/>
              <a:t> devono formare un </a:t>
            </a:r>
            <a:r>
              <a:rPr lang="it-IT" b="1" dirty="0" smtClean="0"/>
              <a:t>angolo &gt; 90 ° </a:t>
            </a:r>
            <a:r>
              <a:rPr lang="it-IT" dirty="0" smtClean="0"/>
              <a:t>senza che il cavo popliteo (parte posteriore del ginocchio) venga compressa contro il bordo anteriore del sedile;</a:t>
            </a:r>
          </a:p>
          <a:p>
            <a:pPr algn="just"/>
            <a:r>
              <a:rPr lang="it-IT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i </a:t>
            </a:r>
            <a:r>
              <a:rPr lang="it-IT" b="1" dirty="0" smtClean="0"/>
              <a:t>piedi</a:t>
            </a:r>
            <a:r>
              <a:rPr lang="it-IT" dirty="0" smtClean="0"/>
              <a:t> devono essere </a:t>
            </a:r>
            <a:r>
              <a:rPr lang="it-IT" b="1" dirty="0" smtClean="0"/>
              <a:t>appoggiati</a:t>
            </a:r>
            <a:r>
              <a:rPr lang="it-IT" dirty="0" smtClean="0"/>
              <a:t> sul pavimento  e lo schienale deve </a:t>
            </a:r>
            <a:r>
              <a:rPr lang="it-IT" b="1" dirty="0" smtClean="0"/>
              <a:t>sostenere la parte lombare </a:t>
            </a:r>
            <a:r>
              <a:rPr lang="it-IT" dirty="0" smtClean="0"/>
              <a:t>della schiena;</a:t>
            </a:r>
          </a:p>
          <a:p>
            <a:pPr algn="just"/>
            <a:endParaRPr lang="it-IT" dirty="0" smtClean="0"/>
          </a:p>
          <a:p>
            <a:pPr marL="285750" indent="-285750" algn="just">
              <a:buFontTx/>
              <a:buChar char="-"/>
            </a:pPr>
            <a:r>
              <a:rPr lang="it-IT" dirty="0" smtClean="0"/>
              <a:t>Il </a:t>
            </a:r>
            <a:r>
              <a:rPr lang="it-IT" b="1" dirty="0" smtClean="0"/>
              <a:t>tronco</a:t>
            </a:r>
            <a:r>
              <a:rPr lang="it-IT" dirty="0" smtClean="0"/>
              <a:t> </a:t>
            </a:r>
            <a:r>
              <a:rPr lang="it-IT" b="1" dirty="0" smtClean="0"/>
              <a:t>non</a:t>
            </a:r>
            <a:r>
              <a:rPr lang="it-IT" dirty="0" smtClean="0"/>
              <a:t> deve rimanere a lungo </a:t>
            </a:r>
            <a:r>
              <a:rPr lang="it-IT" b="1" dirty="0" smtClean="0"/>
              <a:t>proteso</a:t>
            </a:r>
            <a:r>
              <a:rPr lang="it-IT" dirty="0" smtClean="0"/>
              <a:t> in avanti e deve essere garantita la possibilità di appoggiare gli avambracci sul tavolo.</a:t>
            </a:r>
            <a:endParaRPr lang="it-IT" b="1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71351"/>
              </p:ext>
            </p:extLst>
          </p:nvPr>
        </p:nvGraphicFramePr>
        <p:xfrm>
          <a:off x="4953127" y="2578566"/>
          <a:ext cx="4045821" cy="233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4" imgW="1697739" imgH="981458" progId="">
                  <p:embed/>
                </p:oleObj>
              </mc:Choice>
              <mc:Fallback>
                <p:oleObj name="Image" r:id="rId4" imgW="1697739" imgH="98145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27" y="2578566"/>
                        <a:ext cx="4045821" cy="2338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77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85108" y="548009"/>
            <a:ext cx="65053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INFIAMMAZIONI MUSCOLARI</a:t>
            </a:r>
            <a:endParaRPr lang="it-IT" sz="25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4768" y="1624374"/>
            <a:ext cx="4415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Qualora si digiti a braccia non appoggiate, </a:t>
            </a:r>
            <a:r>
              <a:rPr lang="it-IT" b="1" dirty="0" smtClean="0"/>
              <a:t>i muscoli delle spalle vengono sottoposti ad una contrazione statica</a:t>
            </a:r>
            <a:r>
              <a:rPr lang="it-IT" dirty="0" smtClean="0"/>
              <a:t>, subendo una riduzione dell’afflusso di sangue;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Il muscolo si affatica e subisce un’infiammazione che, con il tempo, si può trasmettere anche alle strutture </a:t>
            </a:r>
            <a:r>
              <a:rPr lang="it-IT" dirty="0" err="1" smtClean="0"/>
              <a:t>osteotendinee</a:t>
            </a:r>
            <a:r>
              <a:rPr lang="it-IT" dirty="0" smtClean="0"/>
              <a:t> circostanti.</a:t>
            </a:r>
            <a:endParaRPr lang="it-IT" dirty="0"/>
          </a:p>
        </p:txBody>
      </p:sp>
      <p:pic>
        <p:nvPicPr>
          <p:cNvPr id="4102" name="Picture 6" descr="Risultati immagini per posizione errata 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8470" r="51715" b="4676"/>
          <a:stretch/>
        </p:blipFill>
        <p:spPr bwMode="auto">
          <a:xfrm>
            <a:off x="5107439" y="1448620"/>
            <a:ext cx="3592425" cy="38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posizione corretta 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" y="4489563"/>
            <a:ext cx="5054306" cy="20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7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3" y="548009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DISTURBI 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4768" y="1624374"/>
            <a:ext cx="4428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Disturbi venosi: </a:t>
            </a:r>
            <a:r>
              <a:rPr lang="it-IT" dirty="0" smtClean="0"/>
              <a:t>una cattiva postura o arredi non conformi, possono causare un rallentamento del circolo venoso di ritorno dalle gambe al cuore;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Disturbi muscolo-scheletrici </a:t>
            </a:r>
            <a:r>
              <a:rPr lang="it-IT" dirty="0" smtClean="0"/>
              <a:t>a carico della schiena, del collo e delle braccia, tendiniti alla mano o sindrome del tunnel carpale.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Affaticamento della </a:t>
            </a:r>
            <a:r>
              <a:rPr lang="it-IT" b="1" dirty="0" smtClean="0"/>
              <a:t>vista</a:t>
            </a:r>
            <a:r>
              <a:rPr lang="it-IT" dirty="0" smtClean="0"/>
              <a:t> e mal di testa;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 smtClean="0"/>
              <a:t>Disturbi psicosomatici </a:t>
            </a:r>
            <a:r>
              <a:rPr lang="it-IT" dirty="0" smtClean="0"/>
              <a:t>da stress, insonnia, irritabilità.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4319"/>
            <a:ext cx="4001861" cy="27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261" y="1604684"/>
            <a:ext cx="4086800" cy="22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0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3" y="548009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CONTENUTI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914400" y="1754188"/>
            <a:ext cx="6257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dirty="0" smtClean="0"/>
              <a:t>RISCHIO BIOLOGICO</a:t>
            </a:r>
          </a:p>
          <a:p>
            <a:endParaRPr lang="it-IT" sz="2400" b="1" dirty="0" smtClean="0"/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RISCHIO CHIMICO E CLASSIFICAZIONE CLP</a:t>
            </a:r>
          </a:p>
          <a:p>
            <a:endParaRPr lang="it-IT" sz="2400" b="1" dirty="0"/>
          </a:p>
          <a:p>
            <a:pPr marL="285750" indent="-285750">
              <a:buFontTx/>
              <a:buChar char="-"/>
            </a:pPr>
            <a:r>
              <a:rPr lang="it-IT" sz="2400" b="1" dirty="0" smtClean="0"/>
              <a:t>VIDEOTERMINALI E ASPETTI POSTURALI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5089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3" y="548009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BIOLOGICO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5827" y="1502688"/>
            <a:ext cx="49760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</a:t>
            </a:r>
            <a:r>
              <a:rPr lang="it-IT" b="1" dirty="0" smtClean="0"/>
              <a:t>agente biologico</a:t>
            </a:r>
            <a:r>
              <a:rPr lang="it-IT" dirty="0" smtClean="0"/>
              <a:t> è un qualsiasi microrganismo, coltura cellulare o endoparassita umano che potrebbe provocare infezioni, allergie o intossicazioni.</a:t>
            </a:r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pericolosità</a:t>
            </a:r>
            <a:r>
              <a:rPr lang="it-IT" dirty="0" smtClean="0"/>
              <a:t> per l’uomo si valuta in base alle seguenti quattro caratteristiche: </a:t>
            </a:r>
          </a:p>
          <a:p>
            <a:pPr lvl="0"/>
            <a:r>
              <a:rPr lang="it-IT" b="1" dirty="0" smtClean="0"/>
              <a:t>infettività</a:t>
            </a:r>
            <a:r>
              <a:rPr lang="it-IT" dirty="0" smtClean="0"/>
              <a:t>: capacità di sopravvivere alle difese dell’ospite e di moltiplicarsi in esso (penetrazione e moltiplicazione) </a:t>
            </a:r>
          </a:p>
          <a:p>
            <a:pPr lvl="0"/>
            <a:r>
              <a:rPr lang="it-IT" b="1" dirty="0" smtClean="0"/>
              <a:t>patogenicità</a:t>
            </a:r>
            <a:r>
              <a:rPr lang="it-IT" dirty="0" smtClean="0"/>
              <a:t>: capacità di produrre malattia a seguito di infezione (produzione di malattia) </a:t>
            </a:r>
          </a:p>
          <a:p>
            <a:pPr lvl="0"/>
            <a:r>
              <a:rPr lang="it-IT" b="1" dirty="0" smtClean="0"/>
              <a:t>trasmissibilità</a:t>
            </a:r>
            <a:r>
              <a:rPr lang="it-IT" dirty="0" smtClean="0"/>
              <a:t>: capacità di essere trasmesso da un soggetto portatore o malato ad un soggetto non infetto (contagio di soggetti suscettibili) </a:t>
            </a:r>
          </a:p>
          <a:p>
            <a:pPr lvl="0"/>
            <a:r>
              <a:rPr lang="it-IT" b="1" dirty="0" smtClean="0"/>
              <a:t>neutralizzabilità</a:t>
            </a:r>
            <a:r>
              <a:rPr lang="it-IT" dirty="0" smtClean="0"/>
              <a:t>: disponibilità di efficaci terapie o misure profilattiche (vaccini) per prevenire la malattia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122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4" name="Picture 4" descr="Risultati immagini per virus influen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057" y="3709115"/>
            <a:ext cx="2616713" cy="2616714"/>
          </a:xfrm>
          <a:prstGeom prst="rect">
            <a:avLst/>
          </a:prstGeom>
          <a:noFill/>
        </p:spPr>
      </p:pic>
      <p:pic>
        <p:nvPicPr>
          <p:cNvPr id="5126" name="Picture 6" descr="Risultati immagini per batterio escherichia co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5133" y="1902429"/>
            <a:ext cx="3187509" cy="1793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69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3" y="548009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BIOLOGICO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4943" y="1508677"/>
            <a:ext cx="8363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Secondo il D. </a:t>
            </a:r>
            <a:r>
              <a:rPr lang="it-IT" dirty="0" err="1" smtClean="0"/>
              <a:t>Lgs</a:t>
            </a:r>
            <a:r>
              <a:rPr lang="it-IT" dirty="0" smtClean="0"/>
              <a:t>. 81/2008, gli agenti biologici sono ripartiti i </a:t>
            </a:r>
            <a:r>
              <a:rPr lang="it-IT" b="1" dirty="0" smtClean="0"/>
              <a:t>quattro gruppi</a:t>
            </a:r>
            <a:r>
              <a:rPr lang="it-IT" dirty="0" smtClean="0"/>
              <a:t> a seconda del rischio. Nel </a:t>
            </a:r>
            <a:r>
              <a:rPr lang="it-IT" b="1" dirty="0" smtClean="0"/>
              <a:t>gruppo 1</a:t>
            </a:r>
            <a:r>
              <a:rPr lang="it-IT" dirty="0" smtClean="0"/>
              <a:t>, ad esempio, sono inclusi gli agenti </a:t>
            </a:r>
            <a:r>
              <a:rPr lang="it-IT" dirty="0"/>
              <a:t>che </a:t>
            </a:r>
            <a:r>
              <a:rPr lang="it-IT" dirty="0" smtClean="0"/>
              <a:t>presentano </a:t>
            </a:r>
            <a:r>
              <a:rPr lang="it-IT" dirty="0"/>
              <a:t>poche probabilità di causare malattie in soggetti </a:t>
            </a:r>
            <a:r>
              <a:rPr lang="it-IT" dirty="0" smtClean="0"/>
              <a:t>umani.</a:t>
            </a:r>
          </a:p>
          <a:p>
            <a:endParaRPr lang="it-IT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24943" y="2777290"/>
            <a:ext cx="394705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Le principali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vie d’ingresso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degli agenti biologici nell’organismo sono: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Cute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lesionata</a:t>
            </a:r>
            <a:r>
              <a:rPr lang="it-IT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dirty="0" smtClean="0">
                <a:solidFill>
                  <a:srgbClr val="000000"/>
                </a:solidFill>
                <a:cs typeface="Arial" pitchFamily="34" charset="0"/>
              </a:rPr>
              <a:t> Mucose;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Via ematica (ferite o inoculazioni accidentali);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cs typeface="Arial" pitchFamily="34" charset="0"/>
              </a:rPr>
              <a:t>Respirazione;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cs typeface="Arial" pitchFamily="34" charset="0"/>
              </a:rPr>
              <a:t>Via orale (ingestione).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46" y="2777290"/>
            <a:ext cx="419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4" y="548009"/>
            <a:ext cx="6426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DI CONTENIMENTO NEI LABORATORI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5827" y="1502688"/>
            <a:ext cx="49760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- </a:t>
            </a:r>
            <a:r>
              <a:rPr lang="it-IT" b="1" dirty="0" smtClean="0"/>
              <a:t>disinfezione</a:t>
            </a:r>
            <a:r>
              <a:rPr lang="it-IT" dirty="0" smtClean="0"/>
              <a:t> e </a:t>
            </a:r>
            <a:r>
              <a:rPr lang="it-IT" b="1" dirty="0" smtClean="0"/>
              <a:t>sterilizzazione </a:t>
            </a:r>
          </a:p>
          <a:p>
            <a:pPr lvl="0"/>
            <a:r>
              <a:rPr lang="it-IT" dirty="0" smtClean="0"/>
              <a:t>- uso di </a:t>
            </a:r>
            <a:r>
              <a:rPr lang="it-IT" b="1" dirty="0" smtClean="0"/>
              <a:t>DPI</a:t>
            </a:r>
            <a:r>
              <a:rPr lang="it-IT" dirty="0" smtClean="0"/>
              <a:t> (Dispositivi di Protezione Individuale) </a:t>
            </a:r>
          </a:p>
          <a:p>
            <a:pPr lvl="0"/>
            <a:r>
              <a:rPr lang="it-IT" dirty="0" smtClean="0"/>
              <a:t>- isolamento dei laboratori </a:t>
            </a:r>
          </a:p>
          <a:p>
            <a:pPr lvl="0"/>
            <a:r>
              <a:rPr lang="it-IT" dirty="0" smtClean="0"/>
              <a:t>- uso di </a:t>
            </a:r>
            <a:r>
              <a:rPr lang="it-IT" b="1" dirty="0" smtClean="0"/>
              <a:t>cappe biologiche </a:t>
            </a:r>
          </a:p>
          <a:p>
            <a:pPr lvl="0"/>
            <a:r>
              <a:rPr lang="it-IT" dirty="0" smtClean="0"/>
              <a:t>- raccolta trattamento e smaltimento dei rifiuti contaminati</a:t>
            </a:r>
          </a:p>
          <a:p>
            <a:r>
              <a:rPr lang="it-IT" b="1" dirty="0" smtClean="0"/>
              <a:t> </a:t>
            </a:r>
            <a:endParaRPr lang="it-IT" dirty="0" smtClean="0"/>
          </a:p>
          <a:p>
            <a:r>
              <a:rPr lang="it-IT" dirty="0" smtClean="0"/>
              <a:t>Anche quando l’agente biologico è di </a:t>
            </a:r>
            <a:r>
              <a:rPr lang="it-IT" b="1" dirty="0" smtClean="0"/>
              <a:t>gruppo 1</a:t>
            </a:r>
            <a:r>
              <a:rPr lang="it-IT" dirty="0" smtClean="0"/>
              <a:t> </a:t>
            </a:r>
            <a:r>
              <a:rPr lang="it-IT" b="1" dirty="0" smtClean="0"/>
              <a:t>può provocare allergie</a:t>
            </a:r>
            <a:r>
              <a:rPr lang="it-IT" dirty="0" smtClean="0"/>
              <a:t>, pertanto occorre: </a:t>
            </a:r>
          </a:p>
          <a:p>
            <a:r>
              <a:rPr lang="it-IT" dirty="0" smtClean="0"/>
              <a:t>- evitare l’accumulo delle esposizioni </a:t>
            </a:r>
          </a:p>
          <a:p>
            <a:r>
              <a:rPr lang="it-IT" dirty="0" smtClean="0"/>
              <a:t>- prevenire la formazione di aerosol </a:t>
            </a:r>
          </a:p>
          <a:p>
            <a:r>
              <a:rPr lang="it-IT" dirty="0" smtClean="0"/>
              <a:t>- effettuare la </a:t>
            </a:r>
            <a:r>
              <a:rPr lang="it-IT" b="1" dirty="0" smtClean="0"/>
              <a:t>pulizia</a:t>
            </a:r>
            <a:r>
              <a:rPr lang="it-IT" dirty="0" smtClean="0"/>
              <a:t> quotidiana dei locali di lavoro </a:t>
            </a:r>
          </a:p>
          <a:p>
            <a:r>
              <a:rPr lang="it-IT" dirty="0" smtClean="0"/>
              <a:t>- indossare i DPI</a:t>
            </a:r>
          </a:p>
          <a:p>
            <a:r>
              <a:rPr lang="it-IT" dirty="0" smtClean="0"/>
              <a:t>- curare </a:t>
            </a:r>
            <a:r>
              <a:rPr lang="it-IT" b="1" dirty="0" smtClean="0"/>
              <a:t>l’igiene</a:t>
            </a:r>
            <a:r>
              <a:rPr lang="it-IT" dirty="0" smtClean="0"/>
              <a:t> delle mani con detergenti adatti </a:t>
            </a:r>
          </a:p>
          <a:p>
            <a:r>
              <a:rPr lang="it-IT" dirty="0" smtClean="0"/>
              <a:t>- prevenire la fuoriuscita di microrganismi all’esterno del laboratorio 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918" y="1502688"/>
            <a:ext cx="3271898" cy="22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5943" y="548009"/>
            <a:ext cx="6822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 CHIMICO e CLASSIFICAZIONE CLP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1074" y="1514679"/>
            <a:ext cx="8347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DEFINIZIONE DI AGENTE CHIMICO (D.LGS 81/2008): </a:t>
            </a:r>
          </a:p>
          <a:p>
            <a:r>
              <a:rPr lang="it-IT" dirty="0" smtClean="0"/>
              <a:t>Tutti gli </a:t>
            </a:r>
            <a:r>
              <a:rPr lang="it-IT" dirty="0"/>
              <a:t>elementi o composti chimici, sia da soli sia nei loro miscugli, allo stato naturale o ottenuti, utilizzati o smaltiti, compreso lo smaltimento come rifiuti, mediante qualsiasi attività lavorativa, siano essi prodotti intenzionalmente o </a:t>
            </a:r>
            <a:r>
              <a:rPr lang="it-IT" dirty="0" smtClean="0"/>
              <a:t>no.</a:t>
            </a:r>
          </a:p>
          <a:p>
            <a:endParaRPr lang="it-IT" dirty="0"/>
          </a:p>
          <a:p>
            <a:r>
              <a:rPr lang="it-IT" b="1" dirty="0" smtClean="0"/>
              <a:t>CLASSIFICAZIONE CLP </a:t>
            </a:r>
            <a:r>
              <a:rPr lang="it-IT" dirty="0" smtClean="0"/>
              <a:t>(</a:t>
            </a:r>
            <a:r>
              <a:rPr lang="it-IT" dirty="0" err="1"/>
              <a:t>Classification</a:t>
            </a:r>
            <a:r>
              <a:rPr lang="it-IT" dirty="0"/>
              <a:t>, </a:t>
            </a:r>
            <a:r>
              <a:rPr lang="it-IT" dirty="0" err="1"/>
              <a:t>Labelling</a:t>
            </a:r>
            <a:r>
              <a:rPr lang="it-IT" dirty="0"/>
              <a:t> and </a:t>
            </a:r>
            <a:r>
              <a:rPr lang="it-IT" dirty="0" smtClean="0"/>
              <a:t>Packaging): è un sistema di classificazione europea  riferito al confezionamento e all’etichettatura delle sostanza chimiche.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75" y="3823003"/>
            <a:ext cx="4675359" cy="2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54" y="556247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 PER LA SICUREZZA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isultati immagini per simboli rischio chim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16054"/>
          <a:stretch/>
        </p:blipFill>
        <p:spPr bwMode="auto">
          <a:xfrm>
            <a:off x="2025464" y="1278650"/>
            <a:ext cx="4762500" cy="1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754" y="2559424"/>
            <a:ext cx="8827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ESPLOSIVI: </a:t>
            </a:r>
            <a:r>
              <a:rPr lang="it-IT" sz="1400" dirty="0" smtClean="0"/>
              <a:t>Sostanze </a:t>
            </a:r>
            <a:r>
              <a:rPr lang="it-IT" sz="1400" dirty="0"/>
              <a:t>o preparazioni che anche in assenza di ossigeno atmosferico possono creare una reazione esotermica deflagrando o esplodendo rapidamente.</a:t>
            </a:r>
          </a:p>
          <a:p>
            <a:r>
              <a:rPr lang="it-IT" sz="1400" b="1" dirty="0"/>
              <a:t>PRECAUZIONI</a:t>
            </a:r>
            <a:r>
              <a:rPr lang="it-IT" sz="1400" dirty="0"/>
              <a:t>: evitare urti, scintille, calore e attriti.</a:t>
            </a:r>
          </a:p>
          <a:p>
            <a:endParaRPr lang="it-IT" sz="1400" dirty="0"/>
          </a:p>
          <a:p>
            <a:r>
              <a:rPr lang="it-IT" sz="1400" b="1" dirty="0" smtClean="0"/>
              <a:t>INFIAMMABILI</a:t>
            </a:r>
            <a:r>
              <a:rPr lang="it-IT" sz="1400" b="1" dirty="0"/>
              <a:t>: </a:t>
            </a:r>
            <a:r>
              <a:rPr lang="it-IT" sz="1400" dirty="0"/>
              <a:t>Sostanze o preparati con un basso punto di infiammabilità o sostanze che possono infiammarsi a contatto con l'aria</a:t>
            </a:r>
            <a:r>
              <a:rPr lang="it-IT" sz="1400" dirty="0" smtClean="0"/>
              <a:t>.</a:t>
            </a:r>
          </a:p>
          <a:p>
            <a:r>
              <a:rPr lang="it-IT" sz="1400" b="1" dirty="0" smtClean="0"/>
              <a:t>PRECAUZIONI</a:t>
            </a:r>
            <a:r>
              <a:rPr lang="it-IT" sz="1400" b="1" dirty="0"/>
              <a:t>: </a:t>
            </a:r>
            <a:r>
              <a:rPr lang="it-IT" sz="1400" dirty="0"/>
              <a:t>evitare ogni fonte di accensione o di calore</a:t>
            </a:r>
            <a:r>
              <a:rPr lang="it-IT" sz="1400" dirty="0" smtClean="0"/>
              <a:t>.</a:t>
            </a:r>
          </a:p>
          <a:p>
            <a:endParaRPr lang="it-IT" sz="1400" b="1" dirty="0"/>
          </a:p>
          <a:p>
            <a:r>
              <a:rPr lang="it-IT" sz="1400" b="1" dirty="0"/>
              <a:t>COMBURENTI: </a:t>
            </a:r>
            <a:r>
              <a:rPr lang="it-IT" sz="1400" dirty="0"/>
              <a:t>Sostanze che a contatto con materiali infiammabili creano una reazione esotermica con elevato rischio d'incendio o di esplosione.</a:t>
            </a:r>
          </a:p>
          <a:p>
            <a:r>
              <a:rPr lang="it-IT" sz="1400" b="1" dirty="0"/>
              <a:t>PRECAUZIONI: </a:t>
            </a:r>
            <a:r>
              <a:rPr lang="it-IT" sz="1400" dirty="0"/>
              <a:t>evitare il contatto con fonti di accensione e con sostanze infiammabili</a:t>
            </a:r>
            <a:r>
              <a:rPr lang="it-IT" sz="1400" dirty="0" smtClean="0"/>
              <a:t>.</a:t>
            </a:r>
          </a:p>
          <a:p>
            <a:endParaRPr lang="it-IT" sz="1400" dirty="0"/>
          </a:p>
          <a:p>
            <a:r>
              <a:rPr lang="it-IT" sz="1400" b="1" dirty="0" smtClean="0"/>
              <a:t>GAS COMPRESSI</a:t>
            </a:r>
            <a:r>
              <a:rPr lang="it-IT" sz="1400" dirty="0" smtClean="0"/>
              <a:t>: Gas </a:t>
            </a:r>
            <a:r>
              <a:rPr lang="it-IT" sz="1400" dirty="0"/>
              <a:t>compressi o refrigerati non infiammabili che possono esplodere o causare ustioni criogeniche</a:t>
            </a:r>
            <a:r>
              <a:rPr lang="it-IT" sz="1400" dirty="0" smtClean="0"/>
              <a:t>.</a:t>
            </a:r>
          </a:p>
          <a:p>
            <a:r>
              <a:rPr lang="it-IT" sz="1400" b="1" dirty="0" smtClean="0"/>
              <a:t>PRECAUZIONI</a:t>
            </a:r>
            <a:r>
              <a:rPr lang="it-IT" sz="1400" dirty="0"/>
              <a:t>: non riscaldare i contenitori ed evitare il contatto con la pelle (gas refrigerati</a:t>
            </a:r>
            <a:r>
              <a:rPr lang="it-IT" sz="1400" dirty="0" smtClean="0"/>
              <a:t>).</a:t>
            </a:r>
          </a:p>
          <a:p>
            <a:endParaRPr lang="it-IT" sz="1400" dirty="0"/>
          </a:p>
          <a:p>
            <a:r>
              <a:rPr lang="it-IT" sz="1400" b="1" dirty="0"/>
              <a:t>CORROSIVI</a:t>
            </a:r>
            <a:r>
              <a:rPr lang="it-IT" sz="1400" dirty="0"/>
              <a:t>: Sostanze o preparati che possono causare ustioni cutanee, </a:t>
            </a:r>
            <a:r>
              <a:rPr lang="it-IT" sz="1400" dirty="0" smtClean="0"/>
              <a:t>lesioni </a:t>
            </a:r>
            <a:r>
              <a:rPr lang="it-IT" sz="1400" dirty="0"/>
              <a:t>agli occhi e possono corrodere i metalli.</a:t>
            </a:r>
          </a:p>
          <a:p>
            <a:r>
              <a:rPr lang="it-IT" sz="1400" b="1" dirty="0"/>
              <a:t>PRECAUZIONI</a:t>
            </a:r>
            <a:r>
              <a:rPr lang="it-IT" sz="1400" dirty="0"/>
              <a:t>: utilizzare protezioni per la pelle e per gli occhi per evitare gravi lesioni alla cute o agli occhi.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11580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54" y="556247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 PER LA SALUTE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51231" b="3214"/>
          <a:stretch/>
        </p:blipFill>
        <p:spPr>
          <a:xfrm>
            <a:off x="2176043" y="1371600"/>
            <a:ext cx="4461342" cy="10326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6517" y="2541493"/>
            <a:ext cx="8579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LETALI</a:t>
            </a:r>
            <a:r>
              <a:rPr lang="it-IT" sz="1600" dirty="0" smtClean="0"/>
              <a:t>: Sostanze </a:t>
            </a:r>
            <a:r>
              <a:rPr lang="it-IT" sz="1600" dirty="0"/>
              <a:t>o preparati che possono causare, in piccole quantità, la morte o gravi danni alla salute.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ogni contatto con la sostanza utilizzando le necessarie precauzioni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/>
              <a:t>TOSSICI</a:t>
            </a:r>
            <a:r>
              <a:rPr lang="it-IT" sz="1600" dirty="0"/>
              <a:t>: Sostanze o preparati che possono causare danni agli organi, alle funzioni riproduttive, al feto e che possono causare il cancro o mutazioni genetiche.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ogni contatto prolungato con la sostanza e utilizzando le necessarie </a:t>
            </a:r>
            <a:r>
              <a:rPr lang="it-IT" sz="1600" dirty="0" smtClean="0"/>
              <a:t>precauzioni.</a:t>
            </a:r>
          </a:p>
          <a:p>
            <a:endParaRPr lang="it-IT" sz="1600" dirty="0"/>
          </a:p>
          <a:p>
            <a:r>
              <a:rPr lang="it-IT" sz="1600" b="1" dirty="0"/>
              <a:t>IRRITANTI: </a:t>
            </a:r>
            <a:r>
              <a:rPr lang="it-IT" sz="1600" dirty="0"/>
              <a:t>Sostanze o preparati che possono irritare o causare lesioni reversibili alla pelle, agli occhi e alla faringe/laringe.</a:t>
            </a:r>
          </a:p>
          <a:p>
            <a:r>
              <a:rPr lang="it-IT" sz="1600" b="1" dirty="0"/>
              <a:t>PRECAUZIONI: </a:t>
            </a:r>
            <a:r>
              <a:rPr lang="it-IT" sz="1600" dirty="0"/>
              <a:t>evitare il contatto con le parti citate sopra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/>
              <a:t>NOCIVE</a:t>
            </a:r>
            <a:r>
              <a:rPr lang="it-IT" sz="1600" dirty="0"/>
              <a:t>: Sostanze o preparati che possono irritare o causare lesioni reversibili alla pelle, agli occhi e alla faringe/laringe.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il contatto con le parti citate sopra.</a:t>
            </a:r>
          </a:p>
        </p:txBody>
      </p:sp>
    </p:spTree>
    <p:extLst>
      <p:ext uri="{BB962C8B-B14F-4D97-AF65-F5344CB8AC3E}">
        <p14:creationId xmlns:p14="http://schemas.microsoft.com/office/powerpoint/2010/main" val="338616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54" y="556247"/>
            <a:ext cx="85039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 PER LA SALUTE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51231" b="3214"/>
          <a:stretch/>
        </p:blipFill>
        <p:spPr>
          <a:xfrm>
            <a:off x="2176043" y="1371600"/>
            <a:ext cx="4461342" cy="10326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6517" y="2541493"/>
            <a:ext cx="8579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LETALI</a:t>
            </a:r>
            <a:r>
              <a:rPr lang="it-IT" sz="1600" dirty="0" smtClean="0"/>
              <a:t>: Sostanze </a:t>
            </a:r>
            <a:r>
              <a:rPr lang="it-IT" sz="1600" dirty="0"/>
              <a:t>o preparati che possono causare, in piccole quantità, la morte o gravi danni alla salute.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ogni contatto con la sostanza utilizzando le necessarie precauzioni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/>
              <a:t>TOSSICI</a:t>
            </a:r>
            <a:r>
              <a:rPr lang="it-IT" sz="1600" dirty="0"/>
              <a:t>: Sostanze o preparati che possono causare danni agli organi, alle funzioni riproduttive, al feto e che possono causare il cancro o mutazioni genetiche.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ogni contatto prolungato con la sostanza e utilizzando le necessarie </a:t>
            </a:r>
            <a:r>
              <a:rPr lang="it-IT" sz="1600" dirty="0" smtClean="0"/>
              <a:t>precauzioni.</a:t>
            </a:r>
          </a:p>
          <a:p>
            <a:endParaRPr lang="it-IT" sz="1600" dirty="0"/>
          </a:p>
          <a:p>
            <a:r>
              <a:rPr lang="it-IT" sz="1600" b="1" dirty="0"/>
              <a:t>IRRITANTI: </a:t>
            </a:r>
            <a:r>
              <a:rPr lang="it-IT" sz="1600" dirty="0"/>
              <a:t>Sostanze o preparati che possono irritare o causare lesioni reversibili alla pelle, agli occhi e alla faringe/laringe.</a:t>
            </a:r>
          </a:p>
          <a:p>
            <a:r>
              <a:rPr lang="it-IT" sz="1600" b="1" dirty="0"/>
              <a:t>PRECAUZIONI: </a:t>
            </a:r>
            <a:r>
              <a:rPr lang="it-IT" sz="1600" dirty="0"/>
              <a:t>evitare il contatto con le parti citate sopra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/>
              <a:t>NOCIVE</a:t>
            </a:r>
            <a:r>
              <a:rPr lang="it-IT" sz="1600" dirty="0"/>
              <a:t>: Sostanze o preparati che possono irritare o causare lesioni reversibili alla pelle, agli occhi e alla faringe/laringe.</a:t>
            </a:r>
          </a:p>
          <a:p>
            <a:r>
              <a:rPr lang="it-IT" sz="1600" b="1" dirty="0"/>
              <a:t>PRECAUZIONI</a:t>
            </a:r>
            <a:r>
              <a:rPr lang="it-IT" sz="1600" dirty="0"/>
              <a:t>: evitare il contatto con le parti citate sopra.</a:t>
            </a:r>
          </a:p>
        </p:txBody>
      </p:sp>
    </p:spTree>
    <p:extLst>
      <p:ext uri="{BB962C8B-B14F-4D97-AF65-F5344CB8AC3E}">
        <p14:creationId xmlns:p14="http://schemas.microsoft.com/office/powerpoint/2010/main" val="992645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1149</Words>
  <Application>Microsoft Office PowerPoint</Application>
  <PresentationFormat>Presentazione su schermo (4:3)</PresentationFormat>
  <Paragraphs>126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di Office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callegari</dc:creator>
  <cp:lastModifiedBy>alessandro callegari</cp:lastModifiedBy>
  <cp:revision>24</cp:revision>
  <dcterms:created xsi:type="dcterms:W3CDTF">2018-11-11T17:50:45Z</dcterms:created>
  <dcterms:modified xsi:type="dcterms:W3CDTF">2019-04-23T17:42:48Z</dcterms:modified>
</cp:coreProperties>
</file>